
<file path=[Content_Types].xml><?xml version="1.0" encoding="utf-8"?>
<Types xmlns="http://schemas.openxmlformats.org/package/2006/content-types">
  <Override PartName="/ppt/slides/slide18.xml" ContentType="application/vnd.openxmlformats-officedocument.presentationml.slide+xml"/>
  <Override PartName="/ppt/notesSlides/notesSlide4.xml" ContentType="application/vnd.openxmlformats-officedocument.presentationml.notesSlide+xml"/>
  <Override PartName="/ppt/slides/slide9.xml" ContentType="application/vnd.openxmlformats-officedocument.presentationml.slide+xml"/>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Override PartName="/ppt/diagrams/colors1.xml" ContentType="application/vnd.openxmlformats-officedocument.drawingml.diagramColors+xml"/>
  <Override PartName="/ppt/notesSlides/notesSlide9.xml" ContentType="application/vnd.openxmlformats-officedocument.presentationml.notesSlide+xml"/>
  <Default Extension="rels" ContentType="application/vnd.openxmlformats-package.relationships+xml"/>
  <Default Extension="jpeg" ContentType="image/jpeg"/>
  <Override PartName="/ppt/slides/slide10.xml" ContentType="application/vnd.openxmlformats-officedocument.presentationml.slide+xml"/>
  <Override PartName="/ppt/notesMasters/notesMaster1.xml" ContentType="application/vnd.openxmlformats-officedocument.presentationml.notesMaster+xml"/>
  <Override PartName="/ppt/slides/slide1.xml" ContentType="application/vnd.openxmlformats-officedocument.presentationml.slide+xml"/>
  <Override PartName="/ppt/handoutMasters/handoutMaster1.xml" ContentType="application/vnd.openxmlformats-officedocument.presentationml.handoutMaster+xml"/>
  <Override PartName="/ppt/slideLayouts/slideLayout5.xml" ContentType="application/vnd.openxmlformats-officedocument.presentationml.slideLayout+xml"/>
  <Override PartName="/docProps/app.xml" ContentType="application/vnd.openxmlformats-officedocument.extended-properties+xml"/>
  <Override PartName="/ppt/theme/theme2.xml" ContentType="application/vnd.openxmlformats-officedocument.theme+xml"/>
  <Override PartName="/ppt/slideLayouts/slideLayout1.xml" ContentType="application/vnd.openxmlformats-officedocument.presentationml.slideLayout+xml"/>
  <Default Extension="xml" ContentType="application/xml"/>
  <Override PartName="/ppt/slides/slide19.xml" ContentType="application/vnd.openxmlformats-officedocument.presentationml.slide+xml"/>
  <Override PartName="/ppt/notesSlides/notesSlide5.xml" ContentType="application/vnd.openxmlformats-officedocument.presentationml.notesSlide+xml"/>
  <Override PartName="/ppt/tableStyles.xml" ContentType="application/vnd.openxmlformats-officedocument.presentationml.tableStyles+xml"/>
  <Override PartName="/ppt/slides/slide15.xml" ContentType="application/vnd.openxmlformats-officedocument.presentationml.slide+xml"/>
  <Override PartName="/ppt/notesSlides/notesSlide1.xml" ContentType="application/vnd.openxmlformats-officedocument.presentationml.notesSlide+xml"/>
  <Override PartName="/ppt/slides/slide6.xml" ContentType="application/vnd.openxmlformats-officedocument.presentationml.slide+xml"/>
  <Override PartName="/ppt/embeddings/oleObject1.bin" ContentType="application/vnd.openxmlformats-officedocument.oleObject"/>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Default Extension="png" ContentType="image/png"/>
  <Override PartName="/ppt/slideLayouts/slideLayout2.xml" ContentType="application/vnd.openxmlformats-officedocument.presentationml.slideLayout+xml"/>
  <Override PartName="/ppt/theme/theme3.xml" ContentType="application/vnd.openxmlformats-officedocument.theme+xml"/>
  <Override PartName="/ppt/diagrams/layout1.xml" ContentType="application/vnd.openxmlformats-officedocument.drawingml.diagramLayout+xml"/>
  <Override PartName="/ppt/diagrams/quickStyle1.xml" ContentType="application/vnd.openxmlformats-officedocument.drawingml.diagramStyle+xml"/>
  <Override PartName="/ppt/notesSlides/notesSlide6.xml" ContentType="application/vnd.openxmlformats-officedocument.presentationml.notesSlide+xml"/>
  <Override PartName="/ppt/slides/slide16.xml" ContentType="application/vnd.openxmlformats-officedocument.presentationml.slide+xml"/>
  <Override PartName="/ppt/notesSlides/notesSlide2.xml" ContentType="application/vnd.openxmlformats-officedocument.presentationml.notesSlide+xml"/>
  <Override PartName="/ppt/slides/slide7.xml" ContentType="application/vnd.openxmlformats-officedocument.presentationml.slide+xml"/>
  <Override PartName="/ppt/embeddings/oleObject2.bin" ContentType="application/vnd.openxmlformats-officedocument.oleObject"/>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Default Extension="vml" ContentType="application/vnd.openxmlformats-officedocument.vmlDrawing"/>
  <Override PartName="/ppt/slides/slide3.xml" ContentType="application/vnd.openxmlformats-officedocument.presentationml.slide+xml"/>
  <Override PartName="/ppt/slideLayouts/slideLayout3.xml" ContentType="application/vnd.openxmlformats-officedocument.presentationml.slideLayout+xml"/>
  <Default Extension="tiff" ContentType="image/tiff"/>
  <Override PartName="/ppt/notesSlides/notesSlide7.xml" ContentType="application/vnd.openxmlformats-officedocument.presentationml.notesSlide+xml"/>
  <Override PartName="/ppt/slides/slide17.xml" ContentType="application/vnd.openxmlformats-officedocument.presentationml.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slides/slide8.xml" ContentType="application/vnd.openxmlformats-officedocument.presentationml.slide+xml"/>
  <Override PartName="/ppt/embeddings/oleObject3.bin" ContentType="application/vnd.openxmlformats-officedocument.oleObject"/>
  <Override PartName="/ppt/diagrams/data1.xml" ContentType="application/vnd.openxmlformats-officedocument.drawingml.diagramData+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viewProps.xml" ContentType="application/vnd.openxmlformats-officedocument.presentationml.viewProps+xml"/>
  <Default Extension="bin" ContentType="application/vnd.openxmlformats-officedocument.presentationml.printerSettings"/>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p:sldMasterIdLst>
    <p:sldMasterId id="2147483660" r:id="rId1"/>
  </p:sldMasterIdLst>
  <p:notesMasterIdLst>
    <p:notesMasterId r:id="rId21"/>
  </p:notesMasterIdLst>
  <p:handoutMasterIdLst>
    <p:handoutMasterId r:id="rId22"/>
  </p:handoutMasterIdLst>
  <p:sldIdLst>
    <p:sldId id="522" r:id="rId2"/>
    <p:sldId id="462" r:id="rId3"/>
    <p:sldId id="515" r:id="rId4"/>
    <p:sldId id="463" r:id="rId5"/>
    <p:sldId id="465" r:id="rId6"/>
    <p:sldId id="504" r:id="rId7"/>
    <p:sldId id="529" r:id="rId8"/>
    <p:sldId id="524" r:id="rId9"/>
    <p:sldId id="525" r:id="rId10"/>
    <p:sldId id="526" r:id="rId11"/>
    <p:sldId id="527" r:id="rId12"/>
    <p:sldId id="528" r:id="rId13"/>
    <p:sldId id="523" r:id="rId14"/>
    <p:sldId id="516" r:id="rId15"/>
    <p:sldId id="517" r:id="rId16"/>
    <p:sldId id="518" r:id="rId17"/>
    <p:sldId id="519" r:id="rId18"/>
    <p:sldId id="520" r:id="rId19"/>
    <p:sldId id="521"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E692A0"/>
    <a:srgbClr val="E15756"/>
    <a:srgbClr val="F69331"/>
    <a:srgbClr val="FA7809"/>
    <a:srgbClr val="FF5539"/>
    <a:srgbClr val="48F83C"/>
  </p:clrMru>
  <p:extLst>
    <p:ext uri="{E76CE94A-603C-4142-B9EB-6D1370010A27}">
      <p14:discardImageEditData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0"/>
    </p:ext>
    <p:ext uri="{D31A062A-798A-4329-ABDD-BBA856620510}">
      <p14:defaultImageDpi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showOutlineIcons="0" horzBarState="maximized">
    <p:restoredLeft sz="15407" autoAdjust="0"/>
    <p:restoredTop sz="86388" autoAdjust="0"/>
  </p:normalViewPr>
  <p:slideViewPr>
    <p:cSldViewPr>
      <p:cViewPr>
        <p:scale>
          <a:sx n="100" d="100"/>
          <a:sy n="100" d="100"/>
        </p:scale>
        <p:origin x="-2712" y="-1032"/>
      </p:cViewPr>
      <p:guideLst>
        <p:guide orient="horz" pos="2064"/>
        <p:guide pos="1392"/>
      </p:guideLst>
    </p:cSldViewPr>
  </p:slideViewPr>
  <p:outlineViewPr>
    <p:cViewPr>
      <p:scale>
        <a:sx n="33" d="100"/>
        <a:sy n="33" d="100"/>
      </p:scale>
      <p:origin x="0" y="684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5" d="100"/>
          <a:sy n="55" d="100"/>
        </p:scale>
        <p:origin x="-756" y="-78"/>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handoutMaster" Target="handoutMasters/handoutMaster1.xml"/><Relationship Id="rId23" Type="http://schemas.openxmlformats.org/officeDocument/2006/relationships/printerSettings" Target="printerSettings/printerSettings1.bin"/><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F5E7D6-1223-4750-A128-E4286BA3151A}" type="doc">
      <dgm:prSet loTypeId="urn:microsoft.com/office/officeart/2005/8/layout/cycle4#1" loCatId="cycle" qsTypeId="urn:microsoft.com/office/officeart/2005/8/quickstyle/simple1" qsCatId="simple" csTypeId="urn:microsoft.com/office/officeart/2005/8/colors/accent1_2" csCatId="accent1" phldr="1"/>
      <dgm:spPr/>
      <dgm:t>
        <a:bodyPr/>
        <a:lstStyle/>
        <a:p>
          <a:endParaRPr lang="en-US"/>
        </a:p>
      </dgm:t>
    </dgm:pt>
    <dgm:pt modelId="{86C43E34-3069-48E5-8828-DF65DFA6CF47}">
      <dgm:prSet phldrT="[Text]"/>
      <dgm:spPr>
        <a:solidFill>
          <a:srgbClr val="00B050"/>
        </a:solidFill>
      </dgm:spPr>
      <dgm:t>
        <a:bodyPr/>
        <a:lstStyle/>
        <a:p>
          <a:r>
            <a:rPr lang="en-US" dirty="0" smtClean="0"/>
            <a:t>Grow </a:t>
          </a:r>
          <a:endParaRPr lang="en-US" dirty="0"/>
        </a:p>
      </dgm:t>
    </dgm:pt>
    <dgm:pt modelId="{046C3E26-B3C7-4140-B459-152BA1E3868A}" type="parTrans" cxnId="{D4294A5C-459F-4EE3-B72E-D9E5355684AE}">
      <dgm:prSet/>
      <dgm:spPr/>
      <dgm:t>
        <a:bodyPr/>
        <a:lstStyle/>
        <a:p>
          <a:endParaRPr lang="en-US"/>
        </a:p>
      </dgm:t>
    </dgm:pt>
    <dgm:pt modelId="{9A1144D5-956E-4273-8EE5-AF8E3AC6FB05}" type="sibTrans" cxnId="{D4294A5C-459F-4EE3-B72E-D9E5355684AE}">
      <dgm:prSet/>
      <dgm:spPr/>
      <dgm:t>
        <a:bodyPr/>
        <a:lstStyle/>
        <a:p>
          <a:endParaRPr lang="en-US"/>
        </a:p>
      </dgm:t>
    </dgm:pt>
    <dgm:pt modelId="{E3230CEF-BE39-49FF-8E07-8F4793BCB17D}">
      <dgm:prSet phldrT="[Text]"/>
      <dgm:spPr>
        <a:solidFill>
          <a:srgbClr val="FFC000"/>
        </a:solidFill>
      </dgm:spPr>
      <dgm:t>
        <a:bodyPr/>
        <a:lstStyle/>
        <a:p>
          <a:r>
            <a:rPr lang="en-US" dirty="0" smtClean="0"/>
            <a:t>Stain</a:t>
          </a:r>
          <a:endParaRPr lang="en-US" dirty="0"/>
        </a:p>
      </dgm:t>
    </dgm:pt>
    <dgm:pt modelId="{440270F0-7B84-4E69-ADA8-2A32BB50B106}" type="parTrans" cxnId="{7F44BAF8-D5EC-4B22-AE75-59E70A5C945F}">
      <dgm:prSet/>
      <dgm:spPr/>
      <dgm:t>
        <a:bodyPr/>
        <a:lstStyle/>
        <a:p>
          <a:endParaRPr lang="en-US"/>
        </a:p>
      </dgm:t>
    </dgm:pt>
    <dgm:pt modelId="{058378DE-348A-4E06-A6C7-B4825DBA5133}" type="sibTrans" cxnId="{7F44BAF8-D5EC-4B22-AE75-59E70A5C945F}">
      <dgm:prSet/>
      <dgm:spPr/>
      <dgm:t>
        <a:bodyPr/>
        <a:lstStyle/>
        <a:p>
          <a:endParaRPr lang="en-US"/>
        </a:p>
      </dgm:t>
    </dgm:pt>
    <dgm:pt modelId="{7C4D9FDE-9BE1-44CE-8F10-23FFDD43CF8A}">
      <dgm:prSet phldrT="[Text]"/>
      <dgm:spPr>
        <a:solidFill>
          <a:srgbClr val="7030A0"/>
        </a:solidFill>
      </dgm:spPr>
      <dgm:t>
        <a:bodyPr/>
        <a:lstStyle/>
        <a:p>
          <a:r>
            <a:rPr lang="en-US" dirty="0" smtClean="0"/>
            <a:t>FACS</a:t>
          </a:r>
          <a:endParaRPr lang="en-US" dirty="0"/>
        </a:p>
      </dgm:t>
    </dgm:pt>
    <dgm:pt modelId="{12A2359F-63F8-47E5-A89C-41B9E8781F60}" type="parTrans" cxnId="{323FB53E-06E3-427F-956E-4311F89BBDCD}">
      <dgm:prSet/>
      <dgm:spPr/>
      <dgm:t>
        <a:bodyPr/>
        <a:lstStyle/>
        <a:p>
          <a:endParaRPr lang="en-US"/>
        </a:p>
      </dgm:t>
    </dgm:pt>
    <dgm:pt modelId="{50487B5C-C858-4CEA-ADF4-345F0427C7A4}" type="sibTrans" cxnId="{323FB53E-06E3-427F-956E-4311F89BBDCD}">
      <dgm:prSet/>
      <dgm:spPr/>
      <dgm:t>
        <a:bodyPr/>
        <a:lstStyle/>
        <a:p>
          <a:endParaRPr lang="en-US"/>
        </a:p>
      </dgm:t>
    </dgm:pt>
    <dgm:pt modelId="{EAD0E6BB-AE69-4AF2-A9D5-D5C5A33FE6FA}">
      <dgm:prSet phldrT="[Text]" phldr="1"/>
      <dgm:spPr/>
      <dgm:t>
        <a:bodyPr/>
        <a:lstStyle/>
        <a:p>
          <a:endParaRPr lang="en-US" dirty="0"/>
        </a:p>
      </dgm:t>
    </dgm:pt>
    <dgm:pt modelId="{6CD4FADB-5200-4BCF-A0F0-96218F4FA04E}" type="parTrans" cxnId="{6759C92F-81AC-44B8-9777-A1BA8F1FFB64}">
      <dgm:prSet/>
      <dgm:spPr/>
      <dgm:t>
        <a:bodyPr/>
        <a:lstStyle/>
        <a:p>
          <a:endParaRPr lang="en-US"/>
        </a:p>
      </dgm:t>
    </dgm:pt>
    <dgm:pt modelId="{FFD60672-EA79-4C38-8525-652521769376}" type="sibTrans" cxnId="{6759C92F-81AC-44B8-9777-A1BA8F1FFB64}">
      <dgm:prSet/>
      <dgm:spPr/>
      <dgm:t>
        <a:bodyPr/>
        <a:lstStyle/>
        <a:p>
          <a:endParaRPr lang="en-US"/>
        </a:p>
      </dgm:t>
    </dgm:pt>
    <dgm:pt modelId="{A9D16915-03BC-484D-AD43-ED342B0E1C5C}">
      <dgm:prSet phldrT="[Text]" phldr="1"/>
      <dgm:spPr/>
      <dgm:t>
        <a:bodyPr/>
        <a:lstStyle/>
        <a:p>
          <a:endParaRPr lang="en-US" dirty="0"/>
        </a:p>
      </dgm:t>
    </dgm:pt>
    <dgm:pt modelId="{F2865D3E-7F73-4475-B412-D3D81795F3B0}" type="parTrans" cxnId="{ED5E0BEC-CEE3-46EE-B3D8-6585E4886C9F}">
      <dgm:prSet/>
      <dgm:spPr/>
      <dgm:t>
        <a:bodyPr/>
        <a:lstStyle/>
        <a:p>
          <a:endParaRPr lang="en-US"/>
        </a:p>
      </dgm:t>
    </dgm:pt>
    <dgm:pt modelId="{47298191-F341-465C-A389-323D439340ED}" type="sibTrans" cxnId="{ED5E0BEC-CEE3-46EE-B3D8-6585E4886C9F}">
      <dgm:prSet/>
      <dgm:spPr/>
      <dgm:t>
        <a:bodyPr/>
        <a:lstStyle/>
        <a:p>
          <a:endParaRPr lang="en-US"/>
        </a:p>
      </dgm:t>
    </dgm:pt>
    <dgm:pt modelId="{D583BF0F-FF03-46CF-B2CE-806048E7BBFE}">
      <dgm:prSet phldrT="[Text]" custT="1"/>
      <dgm:spPr>
        <a:ln>
          <a:solidFill>
            <a:srgbClr val="00B050"/>
          </a:solidFill>
        </a:ln>
      </dgm:spPr>
      <dgm:t>
        <a:bodyPr/>
        <a:lstStyle/>
        <a:p>
          <a:r>
            <a:rPr lang="en-US" sz="1400" dirty="0" smtClean="0"/>
            <a:t>10 generations per recovered cell</a:t>
          </a:r>
          <a:endParaRPr lang="en-US" sz="1400" dirty="0"/>
        </a:p>
      </dgm:t>
    </dgm:pt>
    <dgm:pt modelId="{B34A8262-F783-4CF9-B2FB-D31C698B9647}" type="parTrans" cxnId="{B35098DE-522C-4419-9E70-28B91CD0A4FC}">
      <dgm:prSet/>
      <dgm:spPr/>
      <dgm:t>
        <a:bodyPr/>
        <a:lstStyle/>
        <a:p>
          <a:endParaRPr lang="en-US"/>
        </a:p>
      </dgm:t>
    </dgm:pt>
    <dgm:pt modelId="{E2ABB184-7B83-42CB-A9CB-EE1E243D7740}" type="sibTrans" cxnId="{B35098DE-522C-4419-9E70-28B91CD0A4FC}">
      <dgm:prSet/>
      <dgm:spPr/>
      <dgm:t>
        <a:bodyPr/>
        <a:lstStyle/>
        <a:p>
          <a:endParaRPr lang="en-US"/>
        </a:p>
      </dgm:t>
    </dgm:pt>
    <dgm:pt modelId="{A2C9C015-8A56-40FB-AB9E-95CFE3F91BFB}">
      <dgm:prSet phldrT="[Text]" custT="1"/>
      <dgm:spPr>
        <a:ln>
          <a:solidFill>
            <a:srgbClr val="00B050"/>
          </a:solidFill>
        </a:ln>
      </dgm:spPr>
      <dgm:t>
        <a:bodyPr/>
        <a:lstStyle/>
        <a:p>
          <a:r>
            <a:rPr lang="en-US" sz="1400" dirty="0" smtClean="0"/>
            <a:t>46,000 spontaneous mutations</a:t>
          </a:r>
          <a:endParaRPr lang="en-US" sz="1400" dirty="0"/>
        </a:p>
      </dgm:t>
    </dgm:pt>
    <dgm:pt modelId="{E7662EF1-3F51-4AA1-9D9C-1FBAE7980D5A}" type="parTrans" cxnId="{8037F4D9-6A8A-471A-AEDC-097951489B31}">
      <dgm:prSet/>
      <dgm:spPr/>
      <dgm:t>
        <a:bodyPr/>
        <a:lstStyle/>
        <a:p>
          <a:endParaRPr lang="en-US"/>
        </a:p>
      </dgm:t>
    </dgm:pt>
    <dgm:pt modelId="{20223F12-67C6-4A5E-BDEA-C7FEF38DC003}" type="sibTrans" cxnId="{8037F4D9-6A8A-471A-AEDC-097951489B31}">
      <dgm:prSet/>
      <dgm:spPr/>
      <dgm:t>
        <a:bodyPr/>
        <a:lstStyle/>
        <a:p>
          <a:endParaRPr lang="en-US"/>
        </a:p>
      </dgm:t>
    </dgm:pt>
    <dgm:pt modelId="{9BD7B88F-2418-4DC4-BDB2-7F686DC93717}">
      <dgm:prSet phldrT="[Text]"/>
      <dgm:spPr/>
      <dgm:t>
        <a:bodyPr/>
        <a:lstStyle/>
        <a:p>
          <a:endParaRPr lang="en-US" dirty="0"/>
        </a:p>
      </dgm:t>
    </dgm:pt>
    <dgm:pt modelId="{A4F87D9F-3B06-4B39-AC25-3312A48CEB9C}" type="parTrans" cxnId="{D58E1DE4-D422-4486-85E2-D71BFEA6FD23}">
      <dgm:prSet/>
      <dgm:spPr/>
      <dgm:t>
        <a:bodyPr/>
        <a:lstStyle/>
        <a:p>
          <a:endParaRPr lang="en-US"/>
        </a:p>
      </dgm:t>
    </dgm:pt>
    <dgm:pt modelId="{4162F243-78A6-4EAE-85EC-E19BF6D7B689}" type="sibTrans" cxnId="{D58E1DE4-D422-4486-85E2-D71BFEA6FD23}">
      <dgm:prSet/>
      <dgm:spPr/>
      <dgm:t>
        <a:bodyPr/>
        <a:lstStyle/>
        <a:p>
          <a:endParaRPr lang="en-US"/>
        </a:p>
      </dgm:t>
    </dgm:pt>
    <dgm:pt modelId="{3A97D359-028A-4181-92B7-C0EEC0E68369}">
      <dgm:prSet phldrT="[Text]"/>
      <dgm:spPr/>
      <dgm:t>
        <a:bodyPr/>
        <a:lstStyle/>
        <a:p>
          <a:r>
            <a:rPr lang="en-US" dirty="0" smtClean="0"/>
            <a:t>Archive</a:t>
          </a:r>
          <a:endParaRPr lang="en-US" dirty="0"/>
        </a:p>
      </dgm:t>
    </dgm:pt>
    <dgm:pt modelId="{A5305184-C084-4137-BBBC-E36135F038BF}" type="parTrans" cxnId="{1FC678FD-8518-4C60-B6D3-ADEF7810B722}">
      <dgm:prSet/>
      <dgm:spPr/>
      <dgm:t>
        <a:bodyPr/>
        <a:lstStyle/>
        <a:p>
          <a:endParaRPr lang="en-US"/>
        </a:p>
      </dgm:t>
    </dgm:pt>
    <dgm:pt modelId="{45998347-5B0F-42FF-9F0F-D6A4A1A1DED7}" type="sibTrans" cxnId="{1FC678FD-8518-4C60-B6D3-ADEF7810B722}">
      <dgm:prSet/>
      <dgm:spPr/>
      <dgm:t>
        <a:bodyPr/>
        <a:lstStyle/>
        <a:p>
          <a:endParaRPr lang="en-US"/>
        </a:p>
      </dgm:t>
    </dgm:pt>
    <dgm:pt modelId="{4D722346-137F-4A0E-A621-313B91BEA7FF}">
      <dgm:prSet phldrT="[Text]" custT="1"/>
      <dgm:spPr/>
      <dgm:t>
        <a:bodyPr/>
        <a:lstStyle/>
        <a:p>
          <a:r>
            <a:rPr lang="en-US" sz="1400" dirty="0" smtClean="0"/>
            <a:t>Stable Long Term Storage of Intermediate Genotypes in Liquid Nitrogen</a:t>
          </a:r>
          <a:endParaRPr lang="en-US" sz="1400" dirty="0"/>
        </a:p>
      </dgm:t>
    </dgm:pt>
    <dgm:pt modelId="{3FF07914-D60B-4D61-9BC5-5E85D988B0CC}" type="parTrans" cxnId="{6EBAD697-B6CF-4915-81D9-35CCB99FDD52}">
      <dgm:prSet/>
      <dgm:spPr/>
      <dgm:t>
        <a:bodyPr/>
        <a:lstStyle/>
        <a:p>
          <a:endParaRPr lang="en-US"/>
        </a:p>
      </dgm:t>
    </dgm:pt>
    <dgm:pt modelId="{EEA8ADD1-A04E-42CE-97AD-1EE2BE4D4DB9}" type="sibTrans" cxnId="{6EBAD697-B6CF-4915-81D9-35CCB99FDD52}">
      <dgm:prSet/>
      <dgm:spPr/>
      <dgm:t>
        <a:bodyPr/>
        <a:lstStyle/>
        <a:p>
          <a:endParaRPr lang="en-US"/>
        </a:p>
      </dgm:t>
    </dgm:pt>
    <dgm:pt modelId="{A0CCDC7C-32A3-49AA-AC74-D18D58E211C3}">
      <dgm:prSet phldrT="[Text]" custT="1"/>
      <dgm:spPr>
        <a:ln>
          <a:solidFill>
            <a:srgbClr val="FFC000"/>
          </a:solidFill>
        </a:ln>
      </dgm:spPr>
      <dgm:t>
        <a:bodyPr/>
        <a:lstStyle/>
        <a:p>
          <a:r>
            <a:rPr lang="en-US" sz="1400" dirty="0" smtClean="0"/>
            <a:t>Bright, non-toxic, lipophilic, and stable for &gt;30 min</a:t>
          </a:r>
          <a:endParaRPr lang="en-US" sz="1400" dirty="0"/>
        </a:p>
      </dgm:t>
    </dgm:pt>
    <dgm:pt modelId="{4FF7A789-D4FC-4927-9404-4A5C1FAABB32}" type="parTrans" cxnId="{A508C65F-A2E3-489F-BE11-D5444C12D031}">
      <dgm:prSet/>
      <dgm:spPr/>
      <dgm:t>
        <a:bodyPr/>
        <a:lstStyle/>
        <a:p>
          <a:endParaRPr lang="en-US"/>
        </a:p>
      </dgm:t>
    </dgm:pt>
    <dgm:pt modelId="{121BDC93-5586-473D-B1CD-4561219563A6}" type="sibTrans" cxnId="{A508C65F-A2E3-489F-BE11-D5444C12D031}">
      <dgm:prSet/>
      <dgm:spPr/>
      <dgm:t>
        <a:bodyPr/>
        <a:lstStyle/>
        <a:p>
          <a:endParaRPr lang="en-US"/>
        </a:p>
      </dgm:t>
    </dgm:pt>
    <dgm:pt modelId="{2A0F1D53-08A7-4E5C-9270-E66DCE7EE991}">
      <dgm:prSet phldrT="[Text]" custT="1"/>
      <dgm:spPr>
        <a:ln>
          <a:solidFill>
            <a:srgbClr val="7030A0"/>
          </a:solidFill>
        </a:ln>
      </dgm:spPr>
      <dgm:t>
        <a:bodyPr/>
        <a:lstStyle/>
        <a:p>
          <a:r>
            <a:rPr lang="en-US" sz="1400" dirty="0" smtClean="0"/>
            <a:t>Screen Rate ~15,000 cells/s</a:t>
          </a:r>
          <a:endParaRPr lang="en-US" sz="1400" dirty="0"/>
        </a:p>
      </dgm:t>
    </dgm:pt>
    <dgm:pt modelId="{B46D2F85-4514-4144-8044-9D9E4E0BF04B}" type="parTrans" cxnId="{4CD429C0-7FC0-40B3-8294-0CDA290EB97C}">
      <dgm:prSet/>
      <dgm:spPr/>
      <dgm:t>
        <a:bodyPr/>
        <a:lstStyle/>
        <a:p>
          <a:endParaRPr lang="en-US"/>
        </a:p>
      </dgm:t>
    </dgm:pt>
    <dgm:pt modelId="{10EC9B20-A7C1-43A0-B41A-179D026A7633}" type="sibTrans" cxnId="{4CD429C0-7FC0-40B3-8294-0CDA290EB97C}">
      <dgm:prSet/>
      <dgm:spPr/>
      <dgm:t>
        <a:bodyPr/>
        <a:lstStyle/>
        <a:p>
          <a:endParaRPr lang="en-US"/>
        </a:p>
      </dgm:t>
    </dgm:pt>
    <dgm:pt modelId="{DA5D0628-1412-4C1E-B238-EED30162C77C}">
      <dgm:prSet phldrT="[Text]" custT="1"/>
      <dgm:spPr>
        <a:ln>
          <a:solidFill>
            <a:srgbClr val="7030A0"/>
          </a:solidFill>
        </a:ln>
      </dgm:spPr>
      <dgm:t>
        <a:bodyPr/>
        <a:lstStyle/>
        <a:p>
          <a:r>
            <a:rPr lang="en-US" sz="1400" dirty="0" smtClean="0"/>
            <a:t>2-3 hours screening per week</a:t>
          </a:r>
          <a:endParaRPr lang="en-US" sz="1400" dirty="0"/>
        </a:p>
      </dgm:t>
    </dgm:pt>
    <dgm:pt modelId="{0D78447D-4E38-4265-AB63-462671ECC4BA}" type="parTrans" cxnId="{D0CDF9D7-880F-4DF9-8EB9-38F0A9D18B3B}">
      <dgm:prSet/>
      <dgm:spPr/>
      <dgm:t>
        <a:bodyPr/>
        <a:lstStyle/>
        <a:p>
          <a:endParaRPr lang="en-US"/>
        </a:p>
      </dgm:t>
    </dgm:pt>
    <dgm:pt modelId="{80479472-D666-415A-AA7D-C82F42C92233}" type="sibTrans" cxnId="{D0CDF9D7-880F-4DF9-8EB9-38F0A9D18B3B}">
      <dgm:prSet/>
      <dgm:spPr/>
      <dgm:t>
        <a:bodyPr/>
        <a:lstStyle/>
        <a:p>
          <a:endParaRPr lang="en-US"/>
        </a:p>
      </dgm:t>
    </dgm:pt>
    <dgm:pt modelId="{4E2052D0-1CA2-41F0-9C78-3A4F6FB33019}">
      <dgm:prSet phldrT="[Text]" custT="1"/>
      <dgm:spPr>
        <a:ln>
          <a:solidFill>
            <a:srgbClr val="7030A0"/>
          </a:solidFill>
        </a:ln>
      </dgm:spPr>
      <dgm:t>
        <a:bodyPr/>
        <a:lstStyle/>
        <a:p>
          <a:endParaRPr lang="en-US" sz="1400" dirty="0"/>
        </a:p>
      </dgm:t>
    </dgm:pt>
    <dgm:pt modelId="{074A2ED9-9B8C-4493-B219-2EF7C500925D}" type="parTrans" cxnId="{E1BBCEE2-324A-4B6D-8A62-C296462ECCE8}">
      <dgm:prSet/>
      <dgm:spPr/>
      <dgm:t>
        <a:bodyPr/>
        <a:lstStyle/>
        <a:p>
          <a:endParaRPr lang="en-US"/>
        </a:p>
      </dgm:t>
    </dgm:pt>
    <dgm:pt modelId="{7E74C815-383C-4BD5-9FCE-A4D4530120F9}" type="sibTrans" cxnId="{E1BBCEE2-324A-4B6D-8A62-C296462ECCE8}">
      <dgm:prSet/>
      <dgm:spPr/>
      <dgm:t>
        <a:bodyPr/>
        <a:lstStyle/>
        <a:p>
          <a:endParaRPr lang="en-US"/>
        </a:p>
      </dgm:t>
    </dgm:pt>
    <dgm:pt modelId="{262E5022-8F37-48A1-B28A-5E2E4E899DFB}">
      <dgm:prSet phldrT="[Text]" custT="1"/>
      <dgm:spPr>
        <a:ln>
          <a:solidFill>
            <a:srgbClr val="7030A0"/>
          </a:solidFill>
        </a:ln>
      </dgm:spPr>
      <dgm:t>
        <a:bodyPr/>
        <a:lstStyle/>
        <a:p>
          <a:r>
            <a:rPr lang="en-US" sz="1400" dirty="0" smtClean="0"/>
            <a:t>&gt;88% viability post-sort </a:t>
          </a:r>
          <a:endParaRPr lang="en-US" sz="1400" dirty="0"/>
        </a:p>
      </dgm:t>
    </dgm:pt>
    <dgm:pt modelId="{00897A64-28BC-4838-941C-8C18917EDF17}" type="parTrans" cxnId="{F534D8A9-AABB-43DB-8E44-F620512A8668}">
      <dgm:prSet/>
      <dgm:spPr/>
      <dgm:t>
        <a:bodyPr/>
        <a:lstStyle/>
        <a:p>
          <a:endParaRPr lang="en-US"/>
        </a:p>
      </dgm:t>
    </dgm:pt>
    <dgm:pt modelId="{4A2BA712-6BD8-4585-89B8-6582CC682725}" type="sibTrans" cxnId="{F534D8A9-AABB-43DB-8E44-F620512A8668}">
      <dgm:prSet/>
      <dgm:spPr/>
      <dgm:t>
        <a:bodyPr/>
        <a:lstStyle/>
        <a:p>
          <a:endParaRPr lang="en-US"/>
        </a:p>
      </dgm:t>
    </dgm:pt>
    <dgm:pt modelId="{A4F13003-3AEF-4D54-A83B-EFA6CA7E1246}">
      <dgm:prSet phldrT="[Text]" custT="1"/>
      <dgm:spPr/>
      <dgm:t>
        <a:bodyPr/>
        <a:lstStyle/>
        <a:p>
          <a:r>
            <a:rPr lang="en-US" sz="1400" dirty="0" smtClean="0"/>
            <a:t>10-20% recovery upon thaw</a:t>
          </a:r>
          <a:endParaRPr lang="en-US" sz="1400" dirty="0"/>
        </a:p>
      </dgm:t>
    </dgm:pt>
    <dgm:pt modelId="{2D9C2216-D8DB-46C8-ADD1-A3A198505089}" type="parTrans" cxnId="{C57B26DA-E5DD-4CC1-91BC-2FDEB1038E4F}">
      <dgm:prSet/>
      <dgm:spPr/>
      <dgm:t>
        <a:bodyPr/>
        <a:lstStyle/>
        <a:p>
          <a:endParaRPr lang="en-US"/>
        </a:p>
      </dgm:t>
    </dgm:pt>
    <dgm:pt modelId="{293ED9CF-A9B7-46BC-ACD6-E5B46654AE70}" type="sibTrans" cxnId="{C57B26DA-E5DD-4CC1-91BC-2FDEB1038E4F}">
      <dgm:prSet/>
      <dgm:spPr/>
      <dgm:t>
        <a:bodyPr/>
        <a:lstStyle/>
        <a:p>
          <a:endParaRPr lang="en-US"/>
        </a:p>
      </dgm:t>
    </dgm:pt>
    <dgm:pt modelId="{F08AEA8C-0549-4618-BE98-DD6087387756}">
      <dgm:prSet phldrT="[Text]" custT="1"/>
      <dgm:spPr/>
      <dgm:t>
        <a:bodyPr/>
        <a:lstStyle/>
        <a:p>
          <a:endParaRPr lang="en-US" sz="1400" dirty="0"/>
        </a:p>
      </dgm:t>
    </dgm:pt>
    <dgm:pt modelId="{E27470BA-1FEB-47C8-A0DE-03DF7AEDEBA4}" type="parTrans" cxnId="{24BF233C-36F5-45E7-A835-6396621E3641}">
      <dgm:prSet/>
      <dgm:spPr/>
      <dgm:t>
        <a:bodyPr/>
        <a:lstStyle/>
        <a:p>
          <a:endParaRPr lang="en-US"/>
        </a:p>
      </dgm:t>
    </dgm:pt>
    <dgm:pt modelId="{CB454C58-E3BD-4F2D-8B62-8CEDF2715307}" type="sibTrans" cxnId="{24BF233C-36F5-45E7-A835-6396621E3641}">
      <dgm:prSet/>
      <dgm:spPr/>
      <dgm:t>
        <a:bodyPr/>
        <a:lstStyle/>
        <a:p>
          <a:endParaRPr lang="en-US"/>
        </a:p>
      </dgm:t>
    </dgm:pt>
    <dgm:pt modelId="{61D87C86-9F48-4D69-A745-4B7B2E8BEE2D}">
      <dgm:prSet phldrT="[Text]" custT="1"/>
      <dgm:spPr>
        <a:ln>
          <a:solidFill>
            <a:srgbClr val="00B050"/>
          </a:solidFill>
        </a:ln>
      </dgm:spPr>
      <dgm:t>
        <a:bodyPr/>
        <a:lstStyle/>
        <a:p>
          <a:r>
            <a:rPr lang="en-US" sz="1400" dirty="0" smtClean="0"/>
            <a:t>120,000 cells sorted as seed </a:t>
          </a:r>
          <a:endParaRPr lang="en-US" sz="1400" dirty="0"/>
        </a:p>
      </dgm:t>
    </dgm:pt>
    <dgm:pt modelId="{68B5D577-DA59-4A10-BB89-F406B45BF842}" type="parTrans" cxnId="{DE57E4C1-8286-412B-8F81-DB088A1C49A6}">
      <dgm:prSet/>
      <dgm:spPr/>
      <dgm:t>
        <a:bodyPr/>
        <a:lstStyle/>
        <a:p>
          <a:endParaRPr lang="en-US"/>
        </a:p>
      </dgm:t>
    </dgm:pt>
    <dgm:pt modelId="{FF0BA87C-14CD-4636-A53E-036FE0900626}" type="sibTrans" cxnId="{DE57E4C1-8286-412B-8F81-DB088A1C49A6}">
      <dgm:prSet/>
      <dgm:spPr/>
      <dgm:t>
        <a:bodyPr/>
        <a:lstStyle/>
        <a:p>
          <a:endParaRPr lang="en-US"/>
        </a:p>
      </dgm:t>
    </dgm:pt>
    <dgm:pt modelId="{E55AF1D3-16F4-4811-8FD0-A9DAEC89C894}">
      <dgm:prSet phldrT="[Text]" custT="1"/>
      <dgm:spPr>
        <a:ln>
          <a:solidFill>
            <a:srgbClr val="00B050"/>
          </a:solidFill>
        </a:ln>
      </dgm:spPr>
      <dgm:t>
        <a:bodyPr/>
        <a:lstStyle/>
        <a:p>
          <a:r>
            <a:rPr lang="en-US" sz="1400" dirty="0" smtClean="0"/>
            <a:t>120 million total</a:t>
          </a:r>
          <a:endParaRPr lang="en-US" sz="1400" dirty="0"/>
        </a:p>
      </dgm:t>
    </dgm:pt>
    <dgm:pt modelId="{7AA2B82E-03FD-4D96-853F-68C3A3D1CBA9}" type="parTrans" cxnId="{C978AAA9-5FE6-4DDE-8AD7-3CB316DA14AF}">
      <dgm:prSet/>
      <dgm:spPr/>
      <dgm:t>
        <a:bodyPr/>
        <a:lstStyle/>
        <a:p>
          <a:endParaRPr lang="en-US"/>
        </a:p>
      </dgm:t>
    </dgm:pt>
    <dgm:pt modelId="{A13304DF-5B5A-4DED-A111-95D479CFD648}" type="sibTrans" cxnId="{C978AAA9-5FE6-4DDE-8AD7-3CB316DA14AF}">
      <dgm:prSet/>
      <dgm:spPr/>
      <dgm:t>
        <a:bodyPr/>
        <a:lstStyle/>
        <a:p>
          <a:endParaRPr lang="en-US"/>
        </a:p>
      </dgm:t>
    </dgm:pt>
    <dgm:pt modelId="{8C42447B-282F-4BA0-85E6-265CC606239F}" type="pres">
      <dgm:prSet presAssocID="{E7F5E7D6-1223-4750-A128-E4286BA3151A}" presName="cycleMatrixDiagram" presStyleCnt="0">
        <dgm:presLayoutVars>
          <dgm:chMax val="1"/>
          <dgm:dir/>
          <dgm:animLvl val="lvl"/>
          <dgm:resizeHandles val="exact"/>
        </dgm:presLayoutVars>
      </dgm:prSet>
      <dgm:spPr/>
      <dgm:t>
        <a:bodyPr/>
        <a:lstStyle/>
        <a:p>
          <a:endParaRPr lang="en-US"/>
        </a:p>
      </dgm:t>
    </dgm:pt>
    <dgm:pt modelId="{58385028-CB8F-4C8B-8A48-5C94872E1D73}" type="pres">
      <dgm:prSet presAssocID="{E7F5E7D6-1223-4750-A128-E4286BA3151A}" presName="children" presStyleCnt="0"/>
      <dgm:spPr/>
    </dgm:pt>
    <dgm:pt modelId="{C79B100E-FCA9-47B6-A5E8-9B786211366A}" type="pres">
      <dgm:prSet presAssocID="{E7F5E7D6-1223-4750-A128-E4286BA3151A}" presName="child1group" presStyleCnt="0"/>
      <dgm:spPr/>
    </dgm:pt>
    <dgm:pt modelId="{665E3F28-609D-4F3D-9709-5DD9470C952F}" type="pres">
      <dgm:prSet presAssocID="{E7F5E7D6-1223-4750-A128-E4286BA3151A}" presName="child1" presStyleLbl="bgAcc1" presStyleIdx="0" presStyleCnt="4" custScaleX="138611" custScaleY="126992" custLinFactNeighborX="-25543" custLinFactNeighborY="10051"/>
      <dgm:spPr/>
      <dgm:t>
        <a:bodyPr/>
        <a:lstStyle/>
        <a:p>
          <a:endParaRPr lang="en-US"/>
        </a:p>
      </dgm:t>
    </dgm:pt>
    <dgm:pt modelId="{7CF1045A-FDE4-47BE-8500-B5C5F9BDE7C8}" type="pres">
      <dgm:prSet presAssocID="{E7F5E7D6-1223-4750-A128-E4286BA3151A}" presName="child1Text" presStyleLbl="bgAcc1" presStyleIdx="0" presStyleCnt="4">
        <dgm:presLayoutVars>
          <dgm:bulletEnabled val="1"/>
        </dgm:presLayoutVars>
      </dgm:prSet>
      <dgm:spPr/>
      <dgm:t>
        <a:bodyPr/>
        <a:lstStyle/>
        <a:p>
          <a:endParaRPr lang="en-US"/>
        </a:p>
      </dgm:t>
    </dgm:pt>
    <dgm:pt modelId="{06006051-7BAD-43EE-8619-66CDD237B422}" type="pres">
      <dgm:prSet presAssocID="{E7F5E7D6-1223-4750-A128-E4286BA3151A}" presName="child2group" presStyleCnt="0"/>
      <dgm:spPr/>
    </dgm:pt>
    <dgm:pt modelId="{13AD8765-99BD-4330-A156-6BB640B4C780}" type="pres">
      <dgm:prSet presAssocID="{E7F5E7D6-1223-4750-A128-E4286BA3151A}" presName="child2" presStyleLbl="bgAcc1" presStyleIdx="1" presStyleCnt="4" custScaleX="121503" custLinFactNeighborX="19135" custLinFactNeighborY="-133"/>
      <dgm:spPr/>
      <dgm:t>
        <a:bodyPr/>
        <a:lstStyle/>
        <a:p>
          <a:endParaRPr lang="en-US"/>
        </a:p>
      </dgm:t>
    </dgm:pt>
    <dgm:pt modelId="{66F741ED-500E-4780-B438-925173351F25}" type="pres">
      <dgm:prSet presAssocID="{E7F5E7D6-1223-4750-A128-E4286BA3151A}" presName="child2Text" presStyleLbl="bgAcc1" presStyleIdx="1" presStyleCnt="4">
        <dgm:presLayoutVars>
          <dgm:bulletEnabled val="1"/>
        </dgm:presLayoutVars>
      </dgm:prSet>
      <dgm:spPr/>
      <dgm:t>
        <a:bodyPr/>
        <a:lstStyle/>
        <a:p>
          <a:endParaRPr lang="en-US"/>
        </a:p>
      </dgm:t>
    </dgm:pt>
    <dgm:pt modelId="{AA15BEC4-6869-4292-838E-8EFD5A5FC34E}" type="pres">
      <dgm:prSet presAssocID="{E7F5E7D6-1223-4750-A128-E4286BA3151A}" presName="child3group" presStyleCnt="0"/>
      <dgm:spPr/>
    </dgm:pt>
    <dgm:pt modelId="{7EB531C6-948D-4213-B971-4F8D8A942481}" type="pres">
      <dgm:prSet presAssocID="{E7F5E7D6-1223-4750-A128-E4286BA3151A}" presName="child3" presStyleLbl="bgAcc1" presStyleIdx="2" presStyleCnt="4" custScaleX="125400" custScaleY="105150" custLinFactNeighborX="17655" custLinFactNeighborY="186"/>
      <dgm:spPr/>
      <dgm:t>
        <a:bodyPr/>
        <a:lstStyle/>
        <a:p>
          <a:endParaRPr lang="en-US"/>
        </a:p>
      </dgm:t>
    </dgm:pt>
    <dgm:pt modelId="{F376E0A9-F9FF-412E-BBE0-7EC9C8A9EECC}" type="pres">
      <dgm:prSet presAssocID="{E7F5E7D6-1223-4750-A128-E4286BA3151A}" presName="child3Text" presStyleLbl="bgAcc1" presStyleIdx="2" presStyleCnt="4">
        <dgm:presLayoutVars>
          <dgm:bulletEnabled val="1"/>
        </dgm:presLayoutVars>
      </dgm:prSet>
      <dgm:spPr/>
      <dgm:t>
        <a:bodyPr/>
        <a:lstStyle/>
        <a:p>
          <a:endParaRPr lang="en-US"/>
        </a:p>
      </dgm:t>
    </dgm:pt>
    <dgm:pt modelId="{7D343CDC-A03A-4859-ACC9-4088F0BA550F}" type="pres">
      <dgm:prSet presAssocID="{E7F5E7D6-1223-4750-A128-E4286BA3151A}" presName="child4group" presStyleCnt="0"/>
      <dgm:spPr/>
    </dgm:pt>
    <dgm:pt modelId="{8BF0A6F9-3A66-44AC-919A-581514B9B4A2}" type="pres">
      <dgm:prSet presAssocID="{E7F5E7D6-1223-4750-A128-E4286BA3151A}" presName="child4" presStyleLbl="bgAcc1" presStyleIdx="3" presStyleCnt="4" custScaleX="151416" custLinFactNeighborX="-22342" custLinFactNeighborY="2356"/>
      <dgm:spPr/>
      <dgm:t>
        <a:bodyPr/>
        <a:lstStyle/>
        <a:p>
          <a:endParaRPr lang="en-US"/>
        </a:p>
      </dgm:t>
    </dgm:pt>
    <dgm:pt modelId="{C48606B9-F414-4D41-96C5-48F8FF2F4752}" type="pres">
      <dgm:prSet presAssocID="{E7F5E7D6-1223-4750-A128-E4286BA3151A}" presName="child4Text" presStyleLbl="bgAcc1" presStyleIdx="3" presStyleCnt="4">
        <dgm:presLayoutVars>
          <dgm:bulletEnabled val="1"/>
        </dgm:presLayoutVars>
      </dgm:prSet>
      <dgm:spPr/>
      <dgm:t>
        <a:bodyPr/>
        <a:lstStyle/>
        <a:p>
          <a:endParaRPr lang="en-US"/>
        </a:p>
      </dgm:t>
    </dgm:pt>
    <dgm:pt modelId="{9C83EC16-5963-4416-BEF7-535C26F3CDBA}" type="pres">
      <dgm:prSet presAssocID="{E7F5E7D6-1223-4750-A128-E4286BA3151A}" presName="childPlaceholder" presStyleCnt="0"/>
      <dgm:spPr/>
    </dgm:pt>
    <dgm:pt modelId="{2772B02D-D3D7-4BD1-861C-7E31BA78C516}" type="pres">
      <dgm:prSet presAssocID="{E7F5E7D6-1223-4750-A128-E4286BA3151A}" presName="circle" presStyleCnt="0"/>
      <dgm:spPr/>
    </dgm:pt>
    <dgm:pt modelId="{B3B937F0-8262-489A-B33D-D58218DD9DE7}" type="pres">
      <dgm:prSet presAssocID="{E7F5E7D6-1223-4750-A128-E4286BA3151A}" presName="quadrant1" presStyleLbl="node1" presStyleIdx="0" presStyleCnt="4">
        <dgm:presLayoutVars>
          <dgm:chMax val="1"/>
          <dgm:bulletEnabled val="1"/>
        </dgm:presLayoutVars>
      </dgm:prSet>
      <dgm:spPr/>
      <dgm:t>
        <a:bodyPr/>
        <a:lstStyle/>
        <a:p>
          <a:endParaRPr lang="en-US"/>
        </a:p>
      </dgm:t>
    </dgm:pt>
    <dgm:pt modelId="{574C8704-A65E-463E-A153-A1A176DDC9DB}" type="pres">
      <dgm:prSet presAssocID="{E7F5E7D6-1223-4750-A128-E4286BA3151A}" presName="quadrant2" presStyleLbl="node1" presStyleIdx="1" presStyleCnt="4">
        <dgm:presLayoutVars>
          <dgm:chMax val="1"/>
          <dgm:bulletEnabled val="1"/>
        </dgm:presLayoutVars>
      </dgm:prSet>
      <dgm:spPr/>
      <dgm:t>
        <a:bodyPr/>
        <a:lstStyle/>
        <a:p>
          <a:endParaRPr lang="en-US"/>
        </a:p>
      </dgm:t>
    </dgm:pt>
    <dgm:pt modelId="{28C7202B-EC64-4BF8-A8D4-AD3AA415972B}" type="pres">
      <dgm:prSet presAssocID="{E7F5E7D6-1223-4750-A128-E4286BA3151A}" presName="quadrant3" presStyleLbl="node1" presStyleIdx="2" presStyleCnt="4">
        <dgm:presLayoutVars>
          <dgm:chMax val="1"/>
          <dgm:bulletEnabled val="1"/>
        </dgm:presLayoutVars>
      </dgm:prSet>
      <dgm:spPr/>
      <dgm:t>
        <a:bodyPr/>
        <a:lstStyle/>
        <a:p>
          <a:endParaRPr lang="en-US"/>
        </a:p>
      </dgm:t>
    </dgm:pt>
    <dgm:pt modelId="{450D1656-0709-41E9-973D-163684AA9C9E}" type="pres">
      <dgm:prSet presAssocID="{E7F5E7D6-1223-4750-A128-E4286BA3151A}" presName="quadrant4" presStyleLbl="node1" presStyleIdx="3" presStyleCnt="4">
        <dgm:presLayoutVars>
          <dgm:chMax val="1"/>
          <dgm:bulletEnabled val="1"/>
        </dgm:presLayoutVars>
      </dgm:prSet>
      <dgm:spPr/>
      <dgm:t>
        <a:bodyPr/>
        <a:lstStyle/>
        <a:p>
          <a:endParaRPr lang="en-US"/>
        </a:p>
      </dgm:t>
    </dgm:pt>
    <dgm:pt modelId="{89ABDAB7-A6AF-4333-8239-467960BFC926}" type="pres">
      <dgm:prSet presAssocID="{E7F5E7D6-1223-4750-A128-E4286BA3151A}" presName="quadrantPlaceholder" presStyleCnt="0"/>
      <dgm:spPr/>
    </dgm:pt>
    <dgm:pt modelId="{EDFADB2F-E376-4523-B02A-A4BD82AEE49D}" type="pres">
      <dgm:prSet presAssocID="{E7F5E7D6-1223-4750-A128-E4286BA3151A}" presName="center1" presStyleLbl="fgShp" presStyleIdx="0" presStyleCnt="2"/>
      <dgm:spPr/>
    </dgm:pt>
    <dgm:pt modelId="{55F6DF5C-FB82-4760-B68A-11BEC35C06AF}" type="pres">
      <dgm:prSet presAssocID="{E7F5E7D6-1223-4750-A128-E4286BA3151A}" presName="center2" presStyleLbl="fgShp" presStyleIdx="1" presStyleCnt="2"/>
      <dgm:spPr/>
    </dgm:pt>
  </dgm:ptLst>
  <dgm:cxnLst>
    <dgm:cxn modelId="{D58E1DE4-D422-4486-85E2-D71BFEA6FD23}" srcId="{E7F5E7D6-1223-4750-A128-E4286BA3151A}" destId="{9BD7B88F-2418-4DC4-BDB2-7F686DC93717}" srcOrd="4" destOrd="0" parTransId="{A4F87D9F-3B06-4B39-AC25-3312A48CEB9C}" sibTransId="{4162F243-78A6-4EAE-85EC-E19BF6D7B689}"/>
    <dgm:cxn modelId="{9D5E5A82-A0E9-714E-9474-6E2B4AAC1D52}" type="presOf" srcId="{DA5D0628-1412-4C1E-B238-EED30162C77C}" destId="{C48606B9-F414-4D41-96C5-48F8FF2F4752}" srcOrd="1" destOrd="1" presId="urn:microsoft.com/office/officeart/2005/8/layout/cycle4#1"/>
    <dgm:cxn modelId="{0CA5D233-98FE-E844-BFF0-A35B0917CA30}" type="presOf" srcId="{E55AF1D3-16F4-4811-8FD0-A9DAEC89C894}" destId="{7CF1045A-FDE4-47BE-8500-B5C5F9BDE7C8}" srcOrd="1" destOrd="2" presId="urn:microsoft.com/office/officeart/2005/8/layout/cycle4#1"/>
    <dgm:cxn modelId="{8C9DCA42-DE6F-C54B-B4DB-9268E522B5B5}" type="presOf" srcId="{F08AEA8C-0549-4618-BE98-DD6087387756}" destId="{66F741ED-500E-4780-B438-925173351F25}" srcOrd="1" destOrd="1" presId="urn:microsoft.com/office/officeart/2005/8/layout/cycle4#1"/>
    <dgm:cxn modelId="{4F6B6365-D80A-6746-AC5C-13F8E5C4D041}" type="presOf" srcId="{E7F5E7D6-1223-4750-A128-E4286BA3151A}" destId="{8C42447B-282F-4BA0-85E6-265CC606239F}" srcOrd="0" destOrd="0" presId="urn:microsoft.com/office/officeart/2005/8/layout/cycle4#1"/>
    <dgm:cxn modelId="{9AE0CE0F-8020-B94E-A100-AFA9F3747311}" type="presOf" srcId="{E55AF1D3-16F4-4811-8FD0-A9DAEC89C894}" destId="{665E3F28-609D-4F3D-9709-5DD9470C952F}" srcOrd="0" destOrd="2" presId="urn:microsoft.com/office/officeart/2005/8/layout/cycle4#1"/>
    <dgm:cxn modelId="{C57B26DA-E5DD-4CC1-91BC-2FDEB1038E4F}" srcId="{3A97D359-028A-4181-92B7-C0EEC0E68369}" destId="{A4F13003-3AEF-4D54-A83B-EFA6CA7E1246}" srcOrd="2" destOrd="0" parTransId="{2D9C2216-D8DB-46C8-ADD1-A3A198505089}" sibTransId="{293ED9CF-A9B7-46BC-ACD6-E5B46654AE70}"/>
    <dgm:cxn modelId="{E1BBCEE2-324A-4B6D-8A62-C296462ECCE8}" srcId="{7C4D9FDE-9BE1-44CE-8F10-23FFDD43CF8A}" destId="{4E2052D0-1CA2-41F0-9C78-3A4F6FB33019}" srcOrd="3" destOrd="0" parTransId="{074A2ED9-9B8C-4493-B219-2EF7C500925D}" sibTransId="{7E74C815-383C-4BD5-9FCE-A4D4530120F9}"/>
    <dgm:cxn modelId="{F8B4C556-4CD9-974B-9949-B2A16C6B1E6D}" type="presOf" srcId="{61D87C86-9F48-4D69-A745-4B7B2E8BEE2D}" destId="{7CF1045A-FDE4-47BE-8500-B5C5F9BDE7C8}" srcOrd="1" destOrd="0" presId="urn:microsoft.com/office/officeart/2005/8/layout/cycle4#1"/>
    <dgm:cxn modelId="{8037F4D9-6A8A-471A-AEDC-097951489B31}" srcId="{86C43E34-3069-48E5-8828-DF65DFA6CF47}" destId="{A2C9C015-8A56-40FB-AB9E-95CFE3F91BFB}" srcOrd="3" destOrd="0" parTransId="{E7662EF1-3F51-4AA1-9D9C-1FBAE7980D5A}" sibTransId="{20223F12-67C6-4A5E-BDEA-C7FEF38DC003}"/>
    <dgm:cxn modelId="{8BC60F6A-3A29-754A-AB94-5BBAA6447248}" type="presOf" srcId="{DA5D0628-1412-4C1E-B238-EED30162C77C}" destId="{8BF0A6F9-3A66-44AC-919A-581514B9B4A2}" srcOrd="0" destOrd="1" presId="urn:microsoft.com/office/officeart/2005/8/layout/cycle4#1"/>
    <dgm:cxn modelId="{7F44BAF8-D5EC-4B22-AE75-59E70A5C945F}" srcId="{E7F5E7D6-1223-4750-A128-E4286BA3151A}" destId="{E3230CEF-BE39-49FF-8E07-8F4793BCB17D}" srcOrd="2" destOrd="0" parTransId="{440270F0-7B84-4E69-ADA8-2A32BB50B106}" sibTransId="{058378DE-348A-4E06-A6C7-B4825DBA5133}"/>
    <dgm:cxn modelId="{B440235A-437C-D14D-B2CA-9FAD036EB8BE}" type="presOf" srcId="{4E2052D0-1CA2-41F0-9C78-3A4F6FB33019}" destId="{8BF0A6F9-3A66-44AC-919A-581514B9B4A2}" srcOrd="0" destOrd="3" presId="urn:microsoft.com/office/officeart/2005/8/layout/cycle4#1"/>
    <dgm:cxn modelId="{A508C65F-A2E3-489F-BE11-D5444C12D031}" srcId="{E3230CEF-BE39-49FF-8E07-8F4793BCB17D}" destId="{A0CCDC7C-32A3-49AA-AC74-D18D58E211C3}" srcOrd="0" destOrd="0" parTransId="{4FF7A789-D4FC-4927-9404-4A5C1FAABB32}" sibTransId="{121BDC93-5586-473D-B1CD-4561219563A6}"/>
    <dgm:cxn modelId="{50A46898-DD69-6C4E-A9B8-82EFD54F3C2F}" type="presOf" srcId="{2A0F1D53-08A7-4E5C-9270-E66DCE7EE991}" destId="{C48606B9-F414-4D41-96C5-48F8FF2F4752}" srcOrd="1" destOrd="0" presId="urn:microsoft.com/office/officeart/2005/8/layout/cycle4#1"/>
    <dgm:cxn modelId="{ED5E0BEC-CEE3-46EE-B3D8-6585E4886C9F}" srcId="{E7F5E7D6-1223-4750-A128-E4286BA3151A}" destId="{A9D16915-03BC-484D-AD43-ED342B0E1C5C}" srcOrd="6" destOrd="0" parTransId="{F2865D3E-7F73-4475-B412-D3D81795F3B0}" sibTransId="{47298191-F341-465C-A389-323D439340ED}"/>
    <dgm:cxn modelId="{C674F114-5E5C-7441-8D6B-BBE53B18EF28}" type="presOf" srcId="{E3230CEF-BE39-49FF-8E07-8F4793BCB17D}" destId="{28C7202B-EC64-4BF8-A8D4-AD3AA415972B}" srcOrd="0" destOrd="0" presId="urn:microsoft.com/office/officeart/2005/8/layout/cycle4#1"/>
    <dgm:cxn modelId="{B35098DE-522C-4419-9E70-28B91CD0A4FC}" srcId="{86C43E34-3069-48E5-8828-DF65DFA6CF47}" destId="{D583BF0F-FF03-46CF-B2CE-806048E7BBFE}" srcOrd="1" destOrd="0" parTransId="{B34A8262-F783-4CF9-B2FB-D31C698B9647}" sibTransId="{E2ABB184-7B83-42CB-A9CB-EE1E243D7740}"/>
    <dgm:cxn modelId="{5E187BD4-A944-0C41-A26E-1533522D8DAB}" type="presOf" srcId="{A2C9C015-8A56-40FB-AB9E-95CFE3F91BFB}" destId="{665E3F28-609D-4F3D-9709-5DD9470C952F}" srcOrd="0" destOrd="3" presId="urn:microsoft.com/office/officeart/2005/8/layout/cycle4#1"/>
    <dgm:cxn modelId="{F534D8A9-AABB-43DB-8E44-F620512A8668}" srcId="{7C4D9FDE-9BE1-44CE-8F10-23FFDD43CF8A}" destId="{262E5022-8F37-48A1-B28A-5E2E4E899DFB}" srcOrd="2" destOrd="0" parTransId="{00897A64-28BC-4838-941C-8C18917EDF17}" sibTransId="{4A2BA712-6BD8-4585-89B8-6582CC682725}"/>
    <dgm:cxn modelId="{9FCF183F-CC02-A54E-BDB6-EB50274454B0}" type="presOf" srcId="{262E5022-8F37-48A1-B28A-5E2E4E899DFB}" destId="{C48606B9-F414-4D41-96C5-48F8FF2F4752}" srcOrd="1" destOrd="2" presId="urn:microsoft.com/office/officeart/2005/8/layout/cycle4#1"/>
    <dgm:cxn modelId="{323FB53E-06E3-427F-956E-4311F89BBDCD}" srcId="{E7F5E7D6-1223-4750-A128-E4286BA3151A}" destId="{7C4D9FDE-9BE1-44CE-8F10-23FFDD43CF8A}" srcOrd="3" destOrd="0" parTransId="{12A2359F-63F8-47E5-A89C-41B9E8781F60}" sibTransId="{50487B5C-C858-4CEA-ADF4-345F0427C7A4}"/>
    <dgm:cxn modelId="{F0724E0E-409E-C64B-9F68-852A590A6D35}" type="presOf" srcId="{3A97D359-028A-4181-92B7-C0EEC0E68369}" destId="{574C8704-A65E-463E-A153-A1A176DDC9DB}" srcOrd="0" destOrd="0" presId="urn:microsoft.com/office/officeart/2005/8/layout/cycle4#1"/>
    <dgm:cxn modelId="{E82F0A17-63AC-3942-BF90-61FDF1E3E5AB}" type="presOf" srcId="{A2C9C015-8A56-40FB-AB9E-95CFE3F91BFB}" destId="{7CF1045A-FDE4-47BE-8500-B5C5F9BDE7C8}" srcOrd="1" destOrd="3" presId="urn:microsoft.com/office/officeart/2005/8/layout/cycle4#1"/>
    <dgm:cxn modelId="{1FC678FD-8518-4C60-B6D3-ADEF7810B722}" srcId="{E7F5E7D6-1223-4750-A128-E4286BA3151A}" destId="{3A97D359-028A-4181-92B7-C0EEC0E68369}" srcOrd="1" destOrd="0" parTransId="{A5305184-C084-4137-BBBC-E36135F038BF}" sibTransId="{45998347-5B0F-42FF-9F0F-D6A4A1A1DED7}"/>
    <dgm:cxn modelId="{6759C92F-81AC-44B8-9777-A1BA8F1FFB64}" srcId="{E7F5E7D6-1223-4750-A128-E4286BA3151A}" destId="{EAD0E6BB-AE69-4AF2-A9D5-D5C5A33FE6FA}" srcOrd="5" destOrd="0" parTransId="{6CD4FADB-5200-4BCF-A0F0-96218F4FA04E}" sibTransId="{FFD60672-EA79-4C38-8525-652521769376}"/>
    <dgm:cxn modelId="{871645AD-4885-4644-8E6A-4BF3AB0B0E3B}" type="presOf" srcId="{86C43E34-3069-48E5-8828-DF65DFA6CF47}" destId="{B3B937F0-8262-489A-B33D-D58218DD9DE7}" srcOrd="0" destOrd="0" presId="urn:microsoft.com/office/officeart/2005/8/layout/cycle4#1"/>
    <dgm:cxn modelId="{74B7EB10-ABA8-6A48-BD38-97146CE2F741}" type="presOf" srcId="{4D722346-137F-4A0E-A621-313B91BEA7FF}" destId="{13AD8765-99BD-4330-A156-6BB640B4C780}" srcOrd="0" destOrd="0" presId="urn:microsoft.com/office/officeart/2005/8/layout/cycle4#1"/>
    <dgm:cxn modelId="{708BFF8C-4DE2-7746-B8CE-1CD103287CEE}" type="presOf" srcId="{262E5022-8F37-48A1-B28A-5E2E4E899DFB}" destId="{8BF0A6F9-3A66-44AC-919A-581514B9B4A2}" srcOrd="0" destOrd="2" presId="urn:microsoft.com/office/officeart/2005/8/layout/cycle4#1"/>
    <dgm:cxn modelId="{6AF906E9-8F9D-ED46-91F8-1A4BFAD1BAD8}" type="presOf" srcId="{7C4D9FDE-9BE1-44CE-8F10-23FFDD43CF8A}" destId="{450D1656-0709-41E9-973D-163684AA9C9E}" srcOrd="0" destOrd="0" presId="urn:microsoft.com/office/officeart/2005/8/layout/cycle4#1"/>
    <dgm:cxn modelId="{6C969D20-7331-094E-AA27-8A1762BB7BCC}" type="presOf" srcId="{D583BF0F-FF03-46CF-B2CE-806048E7BBFE}" destId="{7CF1045A-FDE4-47BE-8500-B5C5F9BDE7C8}" srcOrd="1" destOrd="1" presId="urn:microsoft.com/office/officeart/2005/8/layout/cycle4#1"/>
    <dgm:cxn modelId="{406A820D-BBC3-FC45-B04B-6F621829B3BC}" type="presOf" srcId="{2A0F1D53-08A7-4E5C-9270-E66DCE7EE991}" destId="{8BF0A6F9-3A66-44AC-919A-581514B9B4A2}" srcOrd="0" destOrd="0" presId="urn:microsoft.com/office/officeart/2005/8/layout/cycle4#1"/>
    <dgm:cxn modelId="{DE57E4C1-8286-412B-8F81-DB088A1C49A6}" srcId="{86C43E34-3069-48E5-8828-DF65DFA6CF47}" destId="{61D87C86-9F48-4D69-A745-4B7B2E8BEE2D}" srcOrd="0" destOrd="0" parTransId="{68B5D577-DA59-4A10-BB89-F406B45BF842}" sibTransId="{FF0BA87C-14CD-4636-A53E-036FE0900626}"/>
    <dgm:cxn modelId="{D0CDF9D7-880F-4DF9-8EB9-38F0A9D18B3B}" srcId="{7C4D9FDE-9BE1-44CE-8F10-23FFDD43CF8A}" destId="{DA5D0628-1412-4C1E-B238-EED30162C77C}" srcOrd="1" destOrd="0" parTransId="{0D78447D-4E38-4265-AB63-462671ECC4BA}" sibTransId="{80479472-D666-415A-AA7D-C82F42C92233}"/>
    <dgm:cxn modelId="{CBAD70EF-17C5-924F-B3DB-9D0DD1F4D0CC}" type="presOf" srcId="{D583BF0F-FF03-46CF-B2CE-806048E7BBFE}" destId="{665E3F28-609D-4F3D-9709-5DD9470C952F}" srcOrd="0" destOrd="1" presId="urn:microsoft.com/office/officeart/2005/8/layout/cycle4#1"/>
    <dgm:cxn modelId="{EDA4A526-39BF-2F43-8B17-530327A5B23E}" type="presOf" srcId="{A0CCDC7C-32A3-49AA-AC74-D18D58E211C3}" destId="{F376E0A9-F9FF-412E-BBE0-7EC9C8A9EECC}" srcOrd="1" destOrd="0" presId="urn:microsoft.com/office/officeart/2005/8/layout/cycle4#1"/>
    <dgm:cxn modelId="{5FFD5BBF-F37E-0D45-A3C3-46118281CF44}" type="presOf" srcId="{A4F13003-3AEF-4D54-A83B-EFA6CA7E1246}" destId="{13AD8765-99BD-4330-A156-6BB640B4C780}" srcOrd="0" destOrd="2" presId="urn:microsoft.com/office/officeart/2005/8/layout/cycle4#1"/>
    <dgm:cxn modelId="{4CD429C0-7FC0-40B3-8294-0CDA290EB97C}" srcId="{7C4D9FDE-9BE1-44CE-8F10-23FFDD43CF8A}" destId="{2A0F1D53-08A7-4E5C-9270-E66DCE7EE991}" srcOrd="0" destOrd="0" parTransId="{B46D2F85-4514-4144-8044-9D9E4E0BF04B}" sibTransId="{10EC9B20-A7C1-43A0-B41A-179D026A7633}"/>
    <dgm:cxn modelId="{24BF233C-36F5-45E7-A835-6396621E3641}" srcId="{3A97D359-028A-4181-92B7-C0EEC0E68369}" destId="{F08AEA8C-0549-4618-BE98-DD6087387756}" srcOrd="1" destOrd="0" parTransId="{E27470BA-1FEB-47C8-A0DE-03DF7AEDEBA4}" sibTransId="{CB454C58-E3BD-4F2D-8B62-8CEDF2715307}"/>
    <dgm:cxn modelId="{AA0D5461-2473-FD43-BC12-2B8B169F02A9}" type="presOf" srcId="{A0CCDC7C-32A3-49AA-AC74-D18D58E211C3}" destId="{7EB531C6-948D-4213-B971-4F8D8A942481}" srcOrd="0" destOrd="0" presId="urn:microsoft.com/office/officeart/2005/8/layout/cycle4#1"/>
    <dgm:cxn modelId="{D4294A5C-459F-4EE3-B72E-D9E5355684AE}" srcId="{E7F5E7D6-1223-4750-A128-E4286BA3151A}" destId="{86C43E34-3069-48E5-8828-DF65DFA6CF47}" srcOrd="0" destOrd="0" parTransId="{046C3E26-B3C7-4140-B459-152BA1E3868A}" sibTransId="{9A1144D5-956E-4273-8EE5-AF8E3AC6FB05}"/>
    <dgm:cxn modelId="{C978AAA9-5FE6-4DDE-8AD7-3CB316DA14AF}" srcId="{86C43E34-3069-48E5-8828-DF65DFA6CF47}" destId="{E55AF1D3-16F4-4811-8FD0-A9DAEC89C894}" srcOrd="2" destOrd="0" parTransId="{7AA2B82E-03FD-4D96-853F-68C3A3D1CBA9}" sibTransId="{A13304DF-5B5A-4DED-A111-95D479CFD648}"/>
    <dgm:cxn modelId="{140A11C9-8070-CD4C-A294-D2C6BDD5D95E}" type="presOf" srcId="{61D87C86-9F48-4D69-A745-4B7B2E8BEE2D}" destId="{665E3F28-609D-4F3D-9709-5DD9470C952F}" srcOrd="0" destOrd="0" presId="urn:microsoft.com/office/officeart/2005/8/layout/cycle4#1"/>
    <dgm:cxn modelId="{6EBAD697-B6CF-4915-81D9-35CCB99FDD52}" srcId="{3A97D359-028A-4181-92B7-C0EEC0E68369}" destId="{4D722346-137F-4A0E-A621-313B91BEA7FF}" srcOrd="0" destOrd="0" parTransId="{3FF07914-D60B-4D61-9BC5-5E85D988B0CC}" sibTransId="{EEA8ADD1-A04E-42CE-97AD-1EE2BE4D4DB9}"/>
    <dgm:cxn modelId="{2798A305-DBEA-8F41-8A70-A41FC751FC43}" type="presOf" srcId="{F08AEA8C-0549-4618-BE98-DD6087387756}" destId="{13AD8765-99BD-4330-A156-6BB640B4C780}" srcOrd="0" destOrd="1" presId="urn:microsoft.com/office/officeart/2005/8/layout/cycle4#1"/>
    <dgm:cxn modelId="{FB538E9E-E6CD-9F44-B642-D806B1122BBD}" type="presOf" srcId="{4E2052D0-1CA2-41F0-9C78-3A4F6FB33019}" destId="{C48606B9-F414-4D41-96C5-48F8FF2F4752}" srcOrd="1" destOrd="3" presId="urn:microsoft.com/office/officeart/2005/8/layout/cycle4#1"/>
    <dgm:cxn modelId="{0D76076D-6F86-524A-A414-7D5360B6E46C}" type="presOf" srcId="{4D722346-137F-4A0E-A621-313B91BEA7FF}" destId="{66F741ED-500E-4780-B438-925173351F25}" srcOrd="1" destOrd="0" presId="urn:microsoft.com/office/officeart/2005/8/layout/cycle4#1"/>
    <dgm:cxn modelId="{16C4FE0C-AE88-644B-9DA2-CBCC05570352}" type="presOf" srcId="{A4F13003-3AEF-4D54-A83B-EFA6CA7E1246}" destId="{66F741ED-500E-4780-B438-925173351F25}" srcOrd="1" destOrd="2" presId="urn:microsoft.com/office/officeart/2005/8/layout/cycle4#1"/>
    <dgm:cxn modelId="{9E16A6EA-6968-2F4F-8060-CF58E2BB1A2E}" type="presParOf" srcId="{8C42447B-282F-4BA0-85E6-265CC606239F}" destId="{58385028-CB8F-4C8B-8A48-5C94872E1D73}" srcOrd="0" destOrd="0" presId="urn:microsoft.com/office/officeart/2005/8/layout/cycle4#1"/>
    <dgm:cxn modelId="{A120FDF2-3265-F645-A301-CB4D4372530F}" type="presParOf" srcId="{58385028-CB8F-4C8B-8A48-5C94872E1D73}" destId="{C79B100E-FCA9-47B6-A5E8-9B786211366A}" srcOrd="0" destOrd="0" presId="urn:microsoft.com/office/officeart/2005/8/layout/cycle4#1"/>
    <dgm:cxn modelId="{10FA3854-7783-FB4D-BA9F-698E6853048E}" type="presParOf" srcId="{C79B100E-FCA9-47B6-A5E8-9B786211366A}" destId="{665E3F28-609D-4F3D-9709-5DD9470C952F}" srcOrd="0" destOrd="0" presId="urn:microsoft.com/office/officeart/2005/8/layout/cycle4#1"/>
    <dgm:cxn modelId="{034BF5A4-41C8-2A43-B59E-D5957D48EB46}" type="presParOf" srcId="{C79B100E-FCA9-47B6-A5E8-9B786211366A}" destId="{7CF1045A-FDE4-47BE-8500-B5C5F9BDE7C8}" srcOrd="1" destOrd="0" presId="urn:microsoft.com/office/officeart/2005/8/layout/cycle4#1"/>
    <dgm:cxn modelId="{DCA0F0AC-E1B5-1F4F-BDCF-2805E29D8941}" type="presParOf" srcId="{58385028-CB8F-4C8B-8A48-5C94872E1D73}" destId="{06006051-7BAD-43EE-8619-66CDD237B422}" srcOrd="1" destOrd="0" presId="urn:microsoft.com/office/officeart/2005/8/layout/cycle4#1"/>
    <dgm:cxn modelId="{4CCD254E-0716-D245-BD91-9C876FEF8C27}" type="presParOf" srcId="{06006051-7BAD-43EE-8619-66CDD237B422}" destId="{13AD8765-99BD-4330-A156-6BB640B4C780}" srcOrd="0" destOrd="0" presId="urn:microsoft.com/office/officeart/2005/8/layout/cycle4#1"/>
    <dgm:cxn modelId="{7FFD2EBC-B68F-CF4E-9D61-5058DBBF2FA1}" type="presParOf" srcId="{06006051-7BAD-43EE-8619-66CDD237B422}" destId="{66F741ED-500E-4780-B438-925173351F25}" srcOrd="1" destOrd="0" presId="urn:microsoft.com/office/officeart/2005/8/layout/cycle4#1"/>
    <dgm:cxn modelId="{76635BAA-867B-4A48-A28B-A337CA01DB9E}" type="presParOf" srcId="{58385028-CB8F-4C8B-8A48-5C94872E1D73}" destId="{AA15BEC4-6869-4292-838E-8EFD5A5FC34E}" srcOrd="2" destOrd="0" presId="urn:microsoft.com/office/officeart/2005/8/layout/cycle4#1"/>
    <dgm:cxn modelId="{96EA5073-410F-6447-9243-754D4E8FE607}" type="presParOf" srcId="{AA15BEC4-6869-4292-838E-8EFD5A5FC34E}" destId="{7EB531C6-948D-4213-B971-4F8D8A942481}" srcOrd="0" destOrd="0" presId="urn:microsoft.com/office/officeart/2005/8/layout/cycle4#1"/>
    <dgm:cxn modelId="{C258C68F-94C2-2A4B-9585-5C42158355B9}" type="presParOf" srcId="{AA15BEC4-6869-4292-838E-8EFD5A5FC34E}" destId="{F376E0A9-F9FF-412E-BBE0-7EC9C8A9EECC}" srcOrd="1" destOrd="0" presId="urn:microsoft.com/office/officeart/2005/8/layout/cycle4#1"/>
    <dgm:cxn modelId="{B372E6F8-ECAB-C64C-A595-1AFA05AAE58A}" type="presParOf" srcId="{58385028-CB8F-4C8B-8A48-5C94872E1D73}" destId="{7D343CDC-A03A-4859-ACC9-4088F0BA550F}" srcOrd="3" destOrd="0" presId="urn:microsoft.com/office/officeart/2005/8/layout/cycle4#1"/>
    <dgm:cxn modelId="{E5510A3F-E261-6F42-9526-25EB138ED142}" type="presParOf" srcId="{7D343CDC-A03A-4859-ACC9-4088F0BA550F}" destId="{8BF0A6F9-3A66-44AC-919A-581514B9B4A2}" srcOrd="0" destOrd="0" presId="urn:microsoft.com/office/officeart/2005/8/layout/cycle4#1"/>
    <dgm:cxn modelId="{89FB9E6F-DF07-4843-A451-09C06E99613C}" type="presParOf" srcId="{7D343CDC-A03A-4859-ACC9-4088F0BA550F}" destId="{C48606B9-F414-4D41-96C5-48F8FF2F4752}" srcOrd="1" destOrd="0" presId="urn:microsoft.com/office/officeart/2005/8/layout/cycle4#1"/>
    <dgm:cxn modelId="{CEDC726D-BD97-E24D-933E-45A9D088239D}" type="presParOf" srcId="{58385028-CB8F-4C8B-8A48-5C94872E1D73}" destId="{9C83EC16-5963-4416-BEF7-535C26F3CDBA}" srcOrd="4" destOrd="0" presId="urn:microsoft.com/office/officeart/2005/8/layout/cycle4#1"/>
    <dgm:cxn modelId="{1E735773-5B4C-4C40-8BAB-91AAAEAA3550}" type="presParOf" srcId="{8C42447B-282F-4BA0-85E6-265CC606239F}" destId="{2772B02D-D3D7-4BD1-861C-7E31BA78C516}" srcOrd="1" destOrd="0" presId="urn:microsoft.com/office/officeart/2005/8/layout/cycle4#1"/>
    <dgm:cxn modelId="{EB1B4829-1FA2-394F-802A-C5FFD93E315E}" type="presParOf" srcId="{2772B02D-D3D7-4BD1-861C-7E31BA78C516}" destId="{B3B937F0-8262-489A-B33D-D58218DD9DE7}" srcOrd="0" destOrd="0" presId="urn:microsoft.com/office/officeart/2005/8/layout/cycle4#1"/>
    <dgm:cxn modelId="{A6297434-CC00-264D-A816-80363A85152B}" type="presParOf" srcId="{2772B02D-D3D7-4BD1-861C-7E31BA78C516}" destId="{574C8704-A65E-463E-A153-A1A176DDC9DB}" srcOrd="1" destOrd="0" presId="urn:microsoft.com/office/officeart/2005/8/layout/cycle4#1"/>
    <dgm:cxn modelId="{648C74A5-0643-6544-9EDC-4B2ACE766441}" type="presParOf" srcId="{2772B02D-D3D7-4BD1-861C-7E31BA78C516}" destId="{28C7202B-EC64-4BF8-A8D4-AD3AA415972B}" srcOrd="2" destOrd="0" presId="urn:microsoft.com/office/officeart/2005/8/layout/cycle4#1"/>
    <dgm:cxn modelId="{5261B9E3-A301-7B40-94AE-E1AD0789C151}" type="presParOf" srcId="{2772B02D-D3D7-4BD1-861C-7E31BA78C516}" destId="{450D1656-0709-41E9-973D-163684AA9C9E}" srcOrd="3" destOrd="0" presId="urn:microsoft.com/office/officeart/2005/8/layout/cycle4#1"/>
    <dgm:cxn modelId="{EF6721D1-492A-554F-B181-759FA44540E4}" type="presParOf" srcId="{2772B02D-D3D7-4BD1-861C-7E31BA78C516}" destId="{89ABDAB7-A6AF-4333-8239-467960BFC926}" srcOrd="4" destOrd="0" presId="urn:microsoft.com/office/officeart/2005/8/layout/cycle4#1"/>
    <dgm:cxn modelId="{4AD8ACD7-E960-2D43-BC75-5914BFD70058}" type="presParOf" srcId="{8C42447B-282F-4BA0-85E6-265CC606239F}" destId="{EDFADB2F-E376-4523-B02A-A4BD82AEE49D}" srcOrd="2" destOrd="0" presId="urn:microsoft.com/office/officeart/2005/8/layout/cycle4#1"/>
    <dgm:cxn modelId="{61A0E420-373C-8E4F-B201-193431063FB3}" type="presParOf" srcId="{8C42447B-282F-4BA0-85E6-265CC606239F}" destId="{55F6DF5C-FB82-4760-B68A-11BEC35C06AF}" srcOrd="3" destOrd="0" presId="urn:microsoft.com/office/officeart/2005/8/layout/cycle4#1"/>
  </dgm:cxnLst>
  <dgm:bg/>
  <dgm:whole/>
</dgm:dataModel>
</file>

<file path=ppt/diagrams/layout1.xml><?xml version="1.0" encoding="utf-8"?>
<dgm:layoutDef xmlns:dgm="http://schemas.openxmlformats.org/drawingml/2006/diagram" xmlns:a="http://schemas.openxmlformats.org/drawingml/2006/main" uniqueId="urn:microsoft.com/office/officeart/2005/8/layout/cycle4#1">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CFBC028-6096-E449-A736-5B1DF1FD3DB2}" type="datetimeFigureOut">
              <a:rPr lang="en-US" smtClean="0"/>
              <a:pPr/>
              <a:t>11/19/14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14058FE-4D6A-B847-8281-1C89A96CE136}" type="slidenum">
              <a:rPr lang="en-US" smtClean="0"/>
              <a:pPr/>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5868531-6CE7-444A-BD54-F975DAE30751}" type="datetimeFigureOut">
              <a:rPr lang="en-US" smtClean="0"/>
              <a:pPr/>
              <a:t>11/19/14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FD98F98-2E8A-407D-8379-DEDE47BFAE6E}"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84229509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127F5AF5-04E4-429C-8600-13E1735B40D5}" type="slidenum">
              <a:rPr lang="en-US"/>
              <a:pPr eaLnBrk="1" hangingPunct="1"/>
              <a:t>2</a:t>
            </a:fld>
            <a:endParaRPr lang="en-US"/>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5829B6-B65B-4D9F-A443-5D6DEADF014E}" type="slidenum">
              <a:rPr lang="en-US"/>
              <a:pPr/>
              <a:t>17</a:t>
            </a:fld>
            <a:endParaRPr lang="en-US" dirty="0"/>
          </a:p>
        </p:txBody>
      </p:sp>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p:txBody>
          <a:bodyPr/>
          <a:lstStyle/>
          <a:p>
            <a:r>
              <a:rPr lang="en-US" baseline="0" dirty="0" smtClean="0"/>
              <a:t>Ok, so how about the Selaginella work? Well over the past year, I’ve worked on resolving a lot of the sequencing-realted issues that came up at our last meeting, and I like to talk a little bit now about how plan to refine the project and briefly give you appropraite context for that focused body of work.</a:t>
            </a:r>
          </a:p>
          <a:p>
            <a:endParaRPr lang="en-US" baseline="0" dirty="0" smtClean="0"/>
          </a:p>
          <a:p>
            <a:r>
              <a:rPr lang="en-US" baseline="0" dirty="0" smtClean="0"/>
              <a:t>So just as a reminder, why Selaginella?</a:t>
            </a:r>
          </a:p>
          <a:p>
            <a:endParaRPr lang="en-US" baseline="0" dirty="0" smtClean="0"/>
          </a:p>
          <a:p>
            <a:r>
              <a:rPr lang="en-US" baseline="0" dirty="0" smtClean="0"/>
              <a:t>Ok, so we know that land plants are pretty essential, right, but when it comes down to it, we don’t know all that much about the origin and evolution of some of the key structures that really facilitated their transition and radiaton on land some 450mya. One of those key structures is the root, a distinct organ anchors and transports nutrients to the plant body.</a:t>
            </a:r>
            <a:endParaRPr lang="en-US" dirty="0" smtClean="0"/>
          </a:p>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a:t>
            </a:r>
            <a:r>
              <a:rPr lang="en-US" sz="1200" kern="1200" baseline="0" dirty="0" smtClean="0">
                <a:solidFill>
                  <a:schemeClr val="tx1"/>
                </a:solidFill>
                <a:effectLst/>
                <a:latin typeface="+mn-lt"/>
                <a:ea typeface="+mn-ea"/>
                <a:cs typeface="+mn-cs"/>
              </a:rPr>
              <a:t> first thing I did was characterize root development in the sequenced species, which was particularly important to do if is to be used this plant for the intended molecular studies Without going into too much detail, </a:t>
            </a:r>
            <a:r>
              <a:rPr lang="en-US" sz="1200" kern="1200" dirty="0" smtClean="0">
                <a:solidFill>
                  <a:schemeClr val="tx1"/>
                </a:solidFill>
                <a:effectLst/>
                <a:latin typeface="+mn-lt"/>
                <a:ea typeface="+mn-ea"/>
                <a:cs typeface="+mn-cs"/>
              </a:rPr>
              <a:t>I established methods for propagation of </a:t>
            </a:r>
            <a:r>
              <a:rPr lang="en-US" sz="1200" i="1" kern="1200" dirty="0" smtClean="0">
                <a:solidFill>
                  <a:schemeClr val="tx1"/>
                </a:solidFill>
                <a:effectLst/>
                <a:latin typeface="+mn-lt"/>
                <a:ea typeface="+mn-ea"/>
                <a:cs typeface="+mn-cs"/>
              </a:rPr>
              <a:t>S. moellendorffii</a:t>
            </a:r>
            <a:r>
              <a:rPr lang="en-US" sz="1200" kern="1200" dirty="0" smtClean="0">
                <a:solidFill>
                  <a:schemeClr val="tx1"/>
                </a:solidFill>
                <a:effectLst/>
                <a:latin typeface="+mn-lt"/>
                <a:ea typeface="+mn-ea"/>
                <a:cs typeface="+mn-cs"/>
              </a:rPr>
              <a:t> roots in the laboratory and observed that root development in these plants is with consistent with the classic evolution studies done in other</a:t>
            </a:r>
            <a:r>
              <a:rPr lang="en-US" sz="1200" kern="1200" baseline="0" dirty="0" smtClean="0">
                <a:solidFill>
                  <a:schemeClr val="tx1"/>
                </a:solidFill>
                <a:effectLst/>
                <a:latin typeface="+mn-lt"/>
                <a:ea typeface="+mn-ea"/>
                <a:cs typeface="+mn-cs"/>
              </a:rPr>
              <a:t> species</a:t>
            </a:r>
            <a:r>
              <a:rPr lang="en-US" sz="1200" kern="1200" dirty="0" smtClean="0">
                <a:solidFill>
                  <a:schemeClr val="tx1"/>
                </a:solidFill>
                <a:effectLst/>
                <a:latin typeface="+mn-lt"/>
                <a:ea typeface="+mn-ea"/>
                <a:cs typeface="+mn-cs"/>
              </a:rPr>
              <a:t> (shoot- borne roots, dorsal and ventral angle meristems giving rise to shoot and root fates, respectively). </a:t>
            </a:r>
          </a:p>
          <a:p>
            <a:endParaRPr lang="en-US" dirty="0"/>
          </a:p>
        </p:txBody>
      </p:sp>
      <p:sp>
        <p:nvSpPr>
          <p:cNvPr id="4" name="Slide Number Placeholder 3"/>
          <p:cNvSpPr>
            <a:spLocks noGrp="1"/>
          </p:cNvSpPr>
          <p:nvPr>
            <p:ph type="sldNum" sz="quarter" idx="10"/>
          </p:nvPr>
        </p:nvSpPr>
        <p:spPr/>
        <p:txBody>
          <a:bodyPr/>
          <a:lstStyle/>
          <a:p>
            <a:fld id="{8F0EA8EF-64A0-4159-A563-9A0A47151E9F}" type="slidenum">
              <a:rPr lang="en-US" smtClean="0"/>
              <a:pPr/>
              <a:t>19</a:t>
            </a:fld>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187548854"/>
      </p:ext>
    </p:extLst>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DEB4E270-F972-794D-804B-56036FDFEB41}" type="slidenum">
              <a:rPr lang="en-US"/>
              <a:pPr/>
              <a:t>4</a:t>
            </a:fld>
            <a:endParaRPr lang="en-US"/>
          </a:p>
        </p:txBody>
      </p:sp>
      <p:sp>
        <p:nvSpPr>
          <p:cNvPr id="39117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prstTxWarp prst="textNoShape">
              <a:avLst/>
            </a:prstTxWarp>
          </a:bodyPr>
          <a:lstStyle/>
          <a:p>
            <a:pPr algn="r"/>
            <a:fld id="{E336B824-A4C0-4040-83B8-193719C91D39}" type="slidenum">
              <a:rPr lang="en-US" sz="1200">
                <a:latin typeface="Calibri" pitchFamily="-84" charset="0"/>
              </a:rPr>
              <a:pPr algn="r"/>
              <a:t>4</a:t>
            </a:fld>
            <a:endParaRPr lang="en-US" sz="1200">
              <a:latin typeface="Calibri" pitchFamily="-84" charset="0"/>
            </a:endParaRPr>
          </a:p>
        </p:txBody>
      </p:sp>
      <p:sp>
        <p:nvSpPr>
          <p:cNvPr id="391171" name="Rectangle 2"/>
          <p:cNvSpPr>
            <a:spLocks noGrp="1" noRot="1" noChangeAspect="1" noChangeArrowheads="1" noTextEdit="1"/>
          </p:cNvSpPr>
          <p:nvPr>
            <p:ph type="sldImg"/>
          </p:nvPr>
        </p:nvSpPr>
        <p:spPr>
          <a:ln/>
        </p:spPr>
      </p:sp>
      <p:sp>
        <p:nvSpPr>
          <p:cNvPr id="391172" name="Rectangle 3"/>
          <p:cNvSpPr>
            <a:spLocks noGrp="1" noChangeArrowheads="1"/>
          </p:cNvSpPr>
          <p:nvPr>
            <p:ph type="body" idx="1"/>
          </p:nvPr>
        </p:nvSpPr>
        <p:spPr/>
        <p:txBody>
          <a:bodyPr/>
          <a:lstStyle/>
          <a:p>
            <a:pPr>
              <a:spcBef>
                <a:spcPct val="0"/>
              </a:spcBef>
            </a:pPr>
            <a:r>
              <a:rPr lang="en-US"/>
              <a:t>This is a median optical section of the root tip, counterstained with PI and visualized with confocal microscopy.</a:t>
            </a:r>
          </a:p>
          <a:p>
            <a:pPr>
              <a:spcBef>
                <a:spcPct val="0"/>
              </a:spcBef>
            </a:pPr>
            <a:r>
              <a:rPr lang="en-US"/>
              <a:t>When I manually cut-off the tip at a distance of about 70um, right above the stem cell niche, in a matter of days the tip regenerates. </a:t>
            </a:r>
          </a:p>
          <a:p>
            <a:pPr>
              <a:spcBef>
                <a:spcPct val="0"/>
              </a:spcBef>
            </a:pPr>
            <a:r>
              <a:rPr lang="en-US"/>
              <a:t>It was important to show that A. root could indeed be used for studying de novo organ regenration</a:t>
            </a:r>
          </a:p>
          <a:p>
            <a:pPr>
              <a:spcBef>
                <a:spcPct val="0"/>
              </a:spcBef>
            </a:pPr>
            <a:endParaRPr lang="en-US"/>
          </a:p>
          <a:p>
            <a:pPr>
              <a:spcBef>
                <a:spcPct val="0"/>
              </a:spcBef>
            </a:pPr>
            <a:r>
              <a:rPr lang="en-US"/>
              <a:t>It’s important to realize that this plants are germinated, grown and regenerated on standard solid medium, in absence of hormones or exogenous signalling molecules.</a:t>
            </a:r>
          </a:p>
          <a:p>
            <a:pPr>
              <a:spcBef>
                <a:spcPct val="0"/>
              </a:spcBef>
            </a:pPr>
            <a:r>
              <a:rPr lang="en-US"/>
              <a:t>Each day the plant is removed from the incubator, mounted on a slide with the counterstain, and imaged. Then, it is transferred back to the incubator.</a:t>
            </a:r>
          </a:p>
          <a:p>
            <a:pPr>
              <a:spcBef>
                <a:spcPct val="0"/>
              </a:spcBef>
            </a:pPr>
            <a:endParaRPr lang="en-US"/>
          </a:p>
          <a:p>
            <a:pPr>
              <a:spcBef>
                <a:spcPct val="0"/>
              </a:spcBef>
            </a:pPr>
            <a:r>
              <a:rPr lang="en-US"/>
              <a:t>In this set of time-lapse images, taken one every day after the cut off, we can appreciate the morphological changes, both at the macroscopic level with the reappearance of the overall conical shape, and at the cellular level looking at the geometrical pattern being re-established.</a:t>
            </a:r>
          </a:p>
          <a:p>
            <a:pPr>
              <a:spcBef>
                <a:spcPct val="0"/>
              </a:spcBef>
            </a:pPr>
            <a:endParaRPr lang="en-US"/>
          </a:p>
          <a:p>
            <a:pPr>
              <a:spcBef>
                <a:spcPct val="0"/>
              </a:spcBef>
            </a:pPr>
            <a:r>
              <a:rPr lang="en-US"/>
              <a:t>Morphology is one aspect. A second important aspect is the re-establishment of cell fate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a:lstStyle/>
          <a:p>
            <a:pPr eaLnBrk="1" hangingPunct="1">
              <a:spcBef>
                <a:spcPct val="0"/>
              </a:spcBef>
            </a:pPr>
            <a:r>
              <a:rPr lang="en-US"/>
              <a:t>To address the reappearance of lost cell types,</a:t>
            </a:r>
          </a:p>
          <a:p>
            <a:pPr eaLnBrk="1" hangingPunct="1">
              <a:spcBef>
                <a:spcPct val="0"/>
              </a:spcBef>
            </a:pPr>
            <a:r>
              <a:rPr lang="en-US"/>
              <a:t>We visualized the change of spatial expression pattern of a panel of fate-specific fluorescent reporters.</a:t>
            </a:r>
          </a:p>
          <a:p>
            <a:pPr eaLnBrk="1" hangingPunct="1">
              <a:spcBef>
                <a:spcPct val="0"/>
              </a:spcBef>
            </a:pPr>
            <a:r>
              <a:rPr lang="en-US"/>
              <a:t>On the top is a gene expressed in the QC cells, on the bottom an enhancer trap showing expression in the columella.</a:t>
            </a:r>
          </a:p>
          <a:p>
            <a:pPr eaLnBrk="1" hangingPunct="1">
              <a:spcBef>
                <a:spcPct val="0"/>
              </a:spcBef>
            </a:pPr>
            <a:r>
              <a:rPr lang="en-US"/>
              <a:t>Don’t be confused by the yellow artifact (saturation on the red channel).</a:t>
            </a:r>
          </a:p>
          <a:p>
            <a:pPr eaLnBrk="1" hangingPunct="1">
              <a:spcBef>
                <a:spcPct val="0"/>
              </a:spcBef>
            </a:pPr>
            <a:r>
              <a:rPr lang="en-US"/>
              <a:t>It is important to notice that cells that were not expressing wox5 before the cut, started to express it one day in the regeneration. Later, the pattern broadens up before refining itself to the original one. </a:t>
            </a:r>
          </a:p>
          <a:p>
            <a:pPr eaLnBrk="1" hangingPunct="1">
              <a:spcBef>
                <a:spcPct val="0"/>
              </a:spcBef>
            </a:pPr>
            <a:r>
              <a:rPr lang="en-US"/>
              <a:t>The second fate remains more localized at the tip, resembling very quickly the original patter.</a:t>
            </a:r>
          </a:p>
          <a:p>
            <a:pPr eaLnBrk="1" hangingPunct="1">
              <a:spcBef>
                <a:spcPct val="0"/>
              </a:spcBef>
            </a:pPr>
            <a:endParaRPr lang="en-US"/>
          </a:p>
          <a:p>
            <a:pPr eaLnBrk="1" hangingPunct="1">
              <a:spcBef>
                <a:spcPct val="0"/>
              </a:spcBef>
            </a:pPr>
            <a:r>
              <a:rPr lang="en-US"/>
              <a:t>Both are examples of re-patterning at the single-gene levels.</a:t>
            </a:r>
          </a:p>
          <a:p>
            <a:pPr eaLnBrk="1" hangingPunct="1">
              <a:spcBef>
                <a:spcPct val="0"/>
              </a:spcBef>
            </a:pPr>
            <a:r>
              <a:rPr lang="en-US"/>
              <a:t>What you really would like to do, is to have not just one cell type marker, but a set of them for each fate</a:t>
            </a:r>
          </a:p>
        </p:txBody>
      </p:sp>
      <p:sp>
        <p:nvSpPr>
          <p:cNvPr id="18436" name="Slide Number Placeholder 3"/>
          <p:cNvSpPr>
            <a:spLocks noGrp="1"/>
          </p:cNvSpPr>
          <p:nvPr>
            <p:ph type="sldNum" sz="quarter" idx="5"/>
          </p:nvPr>
        </p:nvSpPr>
        <p:spPr bwMode="auto">
          <a:ln>
            <a:miter lim="800000"/>
            <a:headEnd/>
            <a:tailEnd/>
          </a:ln>
        </p:spPr>
        <p:txBody>
          <a:bodyPr/>
          <a:lstStyle/>
          <a:p>
            <a:fld id="{421E1D7C-81DA-C047-B197-9ED3536A9034}" type="slidenum">
              <a:rPr lang="en-US"/>
              <a:pPr/>
              <a:t>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a:t>
            </a:r>
            <a:r>
              <a:rPr lang="en-US" baseline="0" dirty="0" smtClean="0"/>
              <a:t> Days after resuspension in N-Free Media versus in N replete media </a:t>
            </a:r>
            <a:endParaRPr lang="en-US" dirty="0" smtClean="0"/>
          </a:p>
          <a:p>
            <a:r>
              <a:rPr lang="en-US" dirty="0" smtClean="0"/>
              <a:t>Area-Normalized Metrics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use Fluorescence Activated Cell Sorting (FACS) as a screening and selection tool to evolve a population that produces high oil body content in absence of nitrogen starvation.</a:t>
            </a:r>
          </a:p>
          <a:p>
            <a:endParaRPr lang="en-US" dirty="0"/>
          </a:p>
        </p:txBody>
      </p:sp>
      <p:sp>
        <p:nvSpPr>
          <p:cNvPr id="4" name="Slide Number Placeholder 3"/>
          <p:cNvSpPr>
            <a:spLocks noGrp="1"/>
          </p:cNvSpPr>
          <p:nvPr>
            <p:ph type="sldNum" sz="quarter" idx="10"/>
          </p:nvPr>
        </p:nvSpPr>
        <p:spPr/>
        <p:txBody>
          <a:bodyPr/>
          <a:lstStyle/>
          <a:p>
            <a:fld id="{ADCF3014-86FE-4F6F-B469-D5CC2138A02F}" type="slidenum">
              <a:rPr lang="en-US" smtClean="0"/>
              <a:pPr/>
              <a:t>9</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900650511"/>
      </p:ext>
    </p:extLst>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was taken before</a:t>
            </a:r>
            <a:r>
              <a:rPr lang="en-US" baseline="0" dirty="0" smtClean="0"/>
              <a:t> sorting control population for during the second round of screening…. </a:t>
            </a:r>
            <a:endParaRPr lang="en-US" dirty="0"/>
          </a:p>
        </p:txBody>
      </p:sp>
      <p:sp>
        <p:nvSpPr>
          <p:cNvPr id="4" name="Slide Number Placeholder 3"/>
          <p:cNvSpPr>
            <a:spLocks noGrp="1"/>
          </p:cNvSpPr>
          <p:nvPr>
            <p:ph type="sldNum" sz="quarter" idx="10"/>
          </p:nvPr>
        </p:nvSpPr>
        <p:spPr/>
        <p:txBody>
          <a:bodyPr/>
          <a:lstStyle/>
          <a:p>
            <a:fld id="{ADCF3014-86FE-4F6F-B469-D5CC2138A02F}" type="slidenum">
              <a:rPr lang="en-US" smtClean="0"/>
              <a:pPr/>
              <a:t>10</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116488254"/>
      </p:ext>
    </p:extLst>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Iterative</a:t>
            </a:r>
            <a:r>
              <a:rPr lang="en-US" baseline="0" dirty="0" smtClean="0"/>
              <a:t> process is a rapid method of domesticating this microbial fuel source </a:t>
            </a:r>
            <a:endParaRPr lang="en-US" dirty="0"/>
          </a:p>
        </p:txBody>
      </p:sp>
      <p:sp>
        <p:nvSpPr>
          <p:cNvPr id="4" name="Slide Number Placeholder 3"/>
          <p:cNvSpPr>
            <a:spLocks noGrp="1"/>
          </p:cNvSpPr>
          <p:nvPr>
            <p:ph type="sldNum" sz="quarter" idx="10"/>
          </p:nvPr>
        </p:nvSpPr>
        <p:spPr/>
        <p:txBody>
          <a:bodyPr/>
          <a:lstStyle/>
          <a:p>
            <a:fld id="{ADCF3014-86FE-4F6F-B469-D5CC2138A02F}" type="slidenum">
              <a:rPr lang="en-US" smtClean="0"/>
              <a:pPr/>
              <a:t>11</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974264263"/>
      </p:ext>
    </p:extLst>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a:t>
            </a:r>
            <a:r>
              <a:rPr lang="en-US" baseline="0" dirty="0" smtClean="0"/>
              <a:t> 1 Round of Screening and Growth, we begin to see these two subpopulation emerge, distinct from controls and distinct from one another, during the second round of screening. </a:t>
            </a:r>
            <a:endParaRPr lang="en-US" dirty="0"/>
          </a:p>
        </p:txBody>
      </p:sp>
      <p:sp>
        <p:nvSpPr>
          <p:cNvPr id="4" name="Slide Number Placeholder 3"/>
          <p:cNvSpPr>
            <a:spLocks noGrp="1"/>
          </p:cNvSpPr>
          <p:nvPr>
            <p:ph type="sldNum" sz="quarter" idx="10"/>
          </p:nvPr>
        </p:nvSpPr>
        <p:spPr/>
        <p:txBody>
          <a:bodyPr/>
          <a:lstStyle/>
          <a:p>
            <a:fld id="{ADCF3014-86FE-4F6F-B469-D5CC2138A02F}" type="slidenum">
              <a:rPr lang="en-US" smtClean="0"/>
              <a:pPr/>
              <a:t>12</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952289019"/>
      </p:ext>
    </p:extLst>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to ensure the sequencing could be done at all, we used the available </a:t>
            </a:r>
            <a:r>
              <a:rPr lang="en-US" baseline="0" dirty="0" err="1" smtClean="0"/>
              <a:t>SOLiD</a:t>
            </a:r>
            <a:r>
              <a:rPr lang="en-US" baseline="0" dirty="0" smtClean="0"/>
              <a:t> platform to generate a whole plant and whole root </a:t>
            </a:r>
            <a:r>
              <a:rPr lang="en-US" baseline="0" dirty="0" err="1" smtClean="0"/>
              <a:t>transcriptome</a:t>
            </a:r>
            <a:r>
              <a:rPr lang="en-US" baseline="0" dirty="0" smtClean="0"/>
              <a:t>. We were able to get good coverage over the genome, resolve the </a:t>
            </a:r>
            <a:r>
              <a:rPr lang="en-US" baseline="0" dirty="0" err="1" smtClean="0"/>
              <a:t>appropraite</a:t>
            </a:r>
            <a:r>
              <a:rPr lang="en-US" baseline="0" dirty="0" smtClean="0"/>
              <a:t> intron/exon structures and even resolve from differences at the individual gene level, like cases of tissue-specific alternative splicing: here coverage of this exon in the whole plant sample, but not the root.</a:t>
            </a:r>
          </a:p>
          <a:p>
            <a:endParaRPr lang="en-US" baseline="0" dirty="0" smtClean="0"/>
          </a:p>
          <a:p>
            <a:r>
              <a:rPr lang="en-US" baseline="0" dirty="0" smtClean="0"/>
              <a:t>This whole plant data gave us an additional level of genomic resolution, and the confidence to try to do some tissue-specific </a:t>
            </a:r>
            <a:r>
              <a:rPr lang="en-US" baseline="0" dirty="0" err="1" smtClean="0"/>
              <a:t>profilinf</a:t>
            </a:r>
            <a:endParaRPr lang="en-US" dirty="0"/>
          </a:p>
        </p:txBody>
      </p:sp>
      <p:sp>
        <p:nvSpPr>
          <p:cNvPr id="4" name="Slide Number Placeholder 3"/>
          <p:cNvSpPr>
            <a:spLocks noGrp="1"/>
          </p:cNvSpPr>
          <p:nvPr>
            <p:ph type="sldNum" sz="quarter" idx="10"/>
          </p:nvPr>
        </p:nvSpPr>
        <p:spPr/>
        <p:txBody>
          <a:bodyPr/>
          <a:lstStyle/>
          <a:p>
            <a:fld id="{2FD98F98-2E8A-407D-8379-DEDE47BFAE6E}" type="slidenum">
              <a:rPr lang="en-US" smtClean="0"/>
              <a:pPr/>
              <a:t>15</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355929384"/>
      </p:ext>
    </p:extLst>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a:t>
            </a:r>
            <a:r>
              <a:rPr lang="en-US" baseline="0" dirty="0" smtClean="0"/>
              <a:t> the biological motivation for this work, in brief, is that </a:t>
            </a:r>
            <a:r>
              <a:rPr lang="en-US" baseline="0" dirty="0" err="1" smtClean="0"/>
              <a:t>Selaginella</a:t>
            </a:r>
            <a:r>
              <a:rPr lang="en-US" baseline="0" dirty="0" smtClean="0"/>
              <a:t> belong to a family of plants thought have to have the first true root and </a:t>
            </a:r>
            <a:r>
              <a:rPr lang="en-US" baseline="0" dirty="0" err="1" smtClean="0"/>
              <a:t>vasculatue</a:t>
            </a:r>
            <a:r>
              <a:rPr lang="en-US" baseline="0" dirty="0" smtClean="0"/>
              <a:t>. When we look at root development in this plant- it’s different- the majority of roots are shoot borne and they go through this intermediate phase called the </a:t>
            </a:r>
            <a:r>
              <a:rPr lang="en-US" baseline="0" dirty="0" err="1" smtClean="0"/>
              <a:t>rhizophore</a:t>
            </a:r>
            <a:r>
              <a:rPr lang="en-US" baseline="0" dirty="0" smtClean="0"/>
              <a:t>. So to get a better idea of the </a:t>
            </a:r>
            <a:r>
              <a:rPr lang="en-US" baseline="0" dirty="0" err="1" smtClean="0"/>
              <a:t>moelaulr</a:t>
            </a:r>
            <a:r>
              <a:rPr lang="en-US" baseline="0" dirty="0" smtClean="0"/>
              <a:t> identities of these root shoot organs, I collected the different root/shoot organs at key developmental stage and generated RNA libraries for expression level </a:t>
            </a:r>
            <a:r>
              <a:rPr lang="en-US" baseline="0" dirty="0" err="1" smtClean="0"/>
              <a:t>comparisions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66A00BC9-E97C-400F-AA0B-77992EE7EB6B}" type="slidenum">
              <a:rPr lang="en-US" smtClean="0"/>
              <a:pPr/>
              <a:t>16</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C837D48-77FB-3447-B012-AA8C5F1A02E6}" type="datetime1">
              <a:rPr lang="en-US" smtClean="0">
                <a:solidFill>
                  <a:prstClr val="white">
                    <a:tint val="75000"/>
                  </a:prstClr>
                </a:solidFill>
              </a:rPr>
              <a:pPr/>
              <a:t>11/19/14</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p:txBody>
          <a:bodyPr/>
          <a:lstStyle/>
          <a:p>
            <a:fld id="{508B739C-A5B5-4051-86ED-2A7798652371}"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900898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8D12E8A-1F9C-CE4C-8207-ABC4EFE6560E}" type="datetime1">
              <a:rPr lang="en-US" smtClean="0">
                <a:solidFill>
                  <a:prstClr val="white">
                    <a:tint val="75000"/>
                  </a:prstClr>
                </a:solidFill>
              </a:rPr>
              <a:pPr/>
              <a:t>11/19/14</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p:txBody>
          <a:bodyPr/>
          <a:lstStyle/>
          <a:p>
            <a:fld id="{508B739C-A5B5-4051-86ED-2A7798652371}"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356131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98BAB48-E7FB-1C46-AFBD-BB45757D0D74}" type="datetime1">
              <a:rPr lang="en-US" smtClean="0">
                <a:solidFill>
                  <a:prstClr val="white">
                    <a:tint val="75000"/>
                  </a:prstClr>
                </a:solidFill>
              </a:rPr>
              <a:pPr/>
              <a:t>11/19/14</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p:txBody>
          <a:bodyPr/>
          <a:lstStyle/>
          <a:p>
            <a:fld id="{508B739C-A5B5-4051-86ED-2A7798652371}"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160616152"/>
      </p:ext>
    </p:extLst>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9D5FBFE-4D45-C747-A285-E75F58C83B03}" type="datetime1">
              <a:rPr lang="en-US" smtClean="0">
                <a:solidFill>
                  <a:prstClr val="white">
                    <a:tint val="75000"/>
                  </a:prstClr>
                </a:solidFill>
              </a:rPr>
              <a:pPr/>
              <a:t>11/19/14</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p:txBody>
          <a:bodyPr/>
          <a:lstStyle/>
          <a:p>
            <a:fld id="{508B739C-A5B5-4051-86ED-2A7798652371}"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228899078"/>
      </p:ext>
    </p:extLst>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5859A59-3916-3C44-A320-54482F11BD30}" type="datetime1">
              <a:rPr lang="en-US" smtClean="0">
                <a:solidFill>
                  <a:prstClr val="white">
                    <a:tint val="75000"/>
                  </a:prstClr>
                </a:solidFill>
              </a:rPr>
              <a:pPr/>
              <a:t>11/19/14</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p:txBody>
          <a:bodyPr/>
          <a:lstStyle/>
          <a:p>
            <a:fld id="{508B739C-A5B5-4051-86ED-2A7798652371}"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797830840"/>
      </p:ext>
    </p:extLst>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28BEAB5-BDB0-3F4B-B90B-35EDDF22F701}" type="datetime1">
              <a:rPr lang="en-US" smtClean="0">
                <a:solidFill>
                  <a:prstClr val="white">
                    <a:tint val="75000"/>
                  </a:prstClr>
                </a:solidFill>
              </a:rPr>
              <a:pPr/>
              <a:t>11/19/14</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p:txBody>
          <a:bodyPr/>
          <a:lstStyle/>
          <a:p>
            <a:fld id="{508B739C-A5B5-4051-86ED-2A7798652371}"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398158263"/>
      </p:ext>
    </p:extLst>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714E4E6-C240-6244-8EE5-81869E973C2E}" type="datetime1">
              <a:rPr lang="en-US" smtClean="0">
                <a:solidFill>
                  <a:prstClr val="white">
                    <a:tint val="75000"/>
                  </a:prstClr>
                </a:solidFill>
              </a:rPr>
              <a:pPr/>
              <a:t>11/19/14</a:t>
            </a:fld>
            <a:endParaRPr lang="en-US" dirty="0">
              <a:solidFill>
                <a:prstClr val="white">
                  <a:tint val="75000"/>
                </a:prstClr>
              </a:solidFill>
            </a:endParaRPr>
          </a:p>
        </p:txBody>
      </p:sp>
      <p:sp>
        <p:nvSpPr>
          <p:cNvPr id="8" name="Footer Placeholder 7"/>
          <p:cNvSpPr>
            <a:spLocks noGrp="1"/>
          </p:cNvSpPr>
          <p:nvPr>
            <p:ph type="ftr" sz="quarter" idx="11"/>
          </p:nvPr>
        </p:nvSpPr>
        <p:spPr/>
        <p:txBody>
          <a:bodyPr/>
          <a:lstStyle/>
          <a:p>
            <a:endParaRPr lang="en-US" dirty="0">
              <a:solidFill>
                <a:prstClr val="white">
                  <a:tint val="75000"/>
                </a:prstClr>
              </a:solidFill>
            </a:endParaRPr>
          </a:p>
        </p:txBody>
      </p:sp>
      <p:sp>
        <p:nvSpPr>
          <p:cNvPr id="9" name="Slide Number Placeholder 8"/>
          <p:cNvSpPr>
            <a:spLocks noGrp="1"/>
          </p:cNvSpPr>
          <p:nvPr>
            <p:ph type="sldNum" sz="quarter" idx="12"/>
          </p:nvPr>
        </p:nvSpPr>
        <p:spPr/>
        <p:txBody>
          <a:bodyPr/>
          <a:lstStyle/>
          <a:p>
            <a:fld id="{508B739C-A5B5-4051-86ED-2A7798652371}"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102154381"/>
      </p:ext>
    </p:extLst>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FF36747-9F58-FC47-8E2D-3DBC22499989}" type="datetime1">
              <a:rPr lang="en-US" smtClean="0">
                <a:solidFill>
                  <a:prstClr val="white">
                    <a:tint val="75000"/>
                  </a:prstClr>
                </a:solidFill>
              </a:rPr>
              <a:pPr/>
              <a:t>11/19/14</a:t>
            </a:fld>
            <a:endParaRPr lang="en-US" dirty="0">
              <a:solidFill>
                <a:prstClr val="white">
                  <a:tint val="75000"/>
                </a:prstClr>
              </a:solidFill>
            </a:endParaRPr>
          </a:p>
        </p:txBody>
      </p:sp>
      <p:sp>
        <p:nvSpPr>
          <p:cNvPr id="4" name="Footer Placeholder 3"/>
          <p:cNvSpPr>
            <a:spLocks noGrp="1"/>
          </p:cNvSpPr>
          <p:nvPr>
            <p:ph type="ftr" sz="quarter" idx="11"/>
          </p:nvPr>
        </p:nvSpPr>
        <p:spPr/>
        <p:txBody>
          <a:bodyPr/>
          <a:lstStyle/>
          <a:p>
            <a:endParaRPr lang="en-US" dirty="0">
              <a:solidFill>
                <a:prstClr val="white">
                  <a:tint val="75000"/>
                </a:prstClr>
              </a:solidFill>
            </a:endParaRPr>
          </a:p>
        </p:txBody>
      </p:sp>
      <p:sp>
        <p:nvSpPr>
          <p:cNvPr id="5" name="Slide Number Placeholder 4"/>
          <p:cNvSpPr>
            <a:spLocks noGrp="1"/>
          </p:cNvSpPr>
          <p:nvPr>
            <p:ph type="sldNum" sz="quarter" idx="12"/>
          </p:nvPr>
        </p:nvSpPr>
        <p:spPr/>
        <p:txBody>
          <a:bodyPr/>
          <a:lstStyle/>
          <a:p>
            <a:fld id="{508B739C-A5B5-4051-86ED-2A7798652371}"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802083379"/>
      </p:ext>
    </p:extLst>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BB8DDD-3347-3F47-8F98-67D2052AD270}" type="datetime1">
              <a:rPr lang="en-US" smtClean="0">
                <a:solidFill>
                  <a:prstClr val="white">
                    <a:tint val="75000"/>
                  </a:prstClr>
                </a:solidFill>
              </a:rPr>
              <a:pPr/>
              <a:t>11/19/14</a:t>
            </a:fld>
            <a:endParaRPr lang="en-US" dirty="0">
              <a:solidFill>
                <a:prstClr val="white">
                  <a:tint val="75000"/>
                </a:prstClr>
              </a:solidFill>
            </a:endParaRPr>
          </a:p>
        </p:txBody>
      </p:sp>
      <p:sp>
        <p:nvSpPr>
          <p:cNvPr id="3" name="Footer Placeholder 2"/>
          <p:cNvSpPr>
            <a:spLocks noGrp="1"/>
          </p:cNvSpPr>
          <p:nvPr>
            <p:ph type="ftr" sz="quarter" idx="11"/>
          </p:nvPr>
        </p:nvSpPr>
        <p:spPr/>
        <p:txBody>
          <a:bodyPr/>
          <a:lstStyle/>
          <a:p>
            <a:endParaRPr lang="en-US" dirty="0">
              <a:solidFill>
                <a:prstClr val="white">
                  <a:tint val="75000"/>
                </a:prstClr>
              </a:solidFill>
            </a:endParaRPr>
          </a:p>
        </p:txBody>
      </p:sp>
      <p:sp>
        <p:nvSpPr>
          <p:cNvPr id="4" name="Slide Number Placeholder 3"/>
          <p:cNvSpPr>
            <a:spLocks noGrp="1"/>
          </p:cNvSpPr>
          <p:nvPr>
            <p:ph type="sldNum" sz="quarter" idx="12"/>
          </p:nvPr>
        </p:nvSpPr>
        <p:spPr/>
        <p:txBody>
          <a:bodyPr/>
          <a:lstStyle/>
          <a:p>
            <a:fld id="{508B739C-A5B5-4051-86ED-2A7798652371}"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073132609"/>
      </p:ext>
    </p:extLst>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BCEC40-5C0C-BF48-A2C4-FECAEEB94B7B}" type="datetime1">
              <a:rPr lang="en-US" smtClean="0">
                <a:solidFill>
                  <a:prstClr val="white">
                    <a:tint val="75000"/>
                  </a:prstClr>
                </a:solidFill>
              </a:rPr>
              <a:pPr/>
              <a:t>11/19/14</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p:txBody>
          <a:bodyPr/>
          <a:lstStyle/>
          <a:p>
            <a:fld id="{508B739C-A5B5-4051-86ED-2A7798652371}"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364242488"/>
      </p:ext>
    </p:extLst>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58DADF-EBE6-2344-A61A-DD3D88128D83}" type="datetime1">
              <a:rPr lang="en-US" smtClean="0">
                <a:solidFill>
                  <a:prstClr val="white">
                    <a:tint val="75000"/>
                  </a:prstClr>
                </a:solidFill>
              </a:rPr>
              <a:pPr/>
              <a:t>11/19/14</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p:txBody>
          <a:bodyPr/>
          <a:lstStyle/>
          <a:p>
            <a:fld id="{508B739C-A5B5-4051-86ED-2A7798652371}"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7650436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F4F23B-3935-BC46-9B8B-D95B95C21B95}" type="datetime1">
              <a:rPr lang="en-US" smtClean="0">
                <a:solidFill>
                  <a:prstClr val="white">
                    <a:tint val="75000"/>
                  </a:prstClr>
                </a:solidFill>
              </a:rPr>
              <a:pPr/>
              <a:t>11/19/14</a:t>
            </a:fld>
            <a:endParaRPr lang="en-US" dirty="0">
              <a:solidFill>
                <a:prstClr val="white">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white">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8B739C-A5B5-4051-86ED-2A7798652371}"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59706501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23.tiff"/></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3.tiff"/><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oleObject" Target="../embeddings/oleObject1.bin"/><Relationship Id="rId5" Type="http://schemas.openxmlformats.org/officeDocument/2006/relationships/image" Target="../media/image2.jpeg"/><Relationship Id="rId1" Type="http://schemas.openxmlformats.org/officeDocument/2006/relationships/vmlDrawing" Target="../drawings/vmlDrawing1.vml"/><Relationship Id="rId2"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4.png"/><Relationship Id="rId5" Type="http://schemas.openxmlformats.org/officeDocument/2006/relationships/oleObject" Target="../embeddings/oleObject2.bin"/><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1" Type="http://schemas.openxmlformats.org/officeDocument/2006/relationships/image" Target="../media/image12.png"/><Relationship Id="rId12" Type="http://schemas.openxmlformats.org/officeDocument/2006/relationships/image" Target="../media/image13.png"/><Relationship Id="rId13" Type="http://schemas.openxmlformats.org/officeDocument/2006/relationships/image" Target="../media/image14.png"/><Relationship Id="rId14" Type="http://schemas.openxmlformats.org/officeDocument/2006/relationships/image" Target="../media/image15.png"/><Relationship Id="rId15" Type="http://schemas.openxmlformats.org/officeDocument/2006/relationships/image" Target="../media/image16.png"/><Relationship Id="rId1" Type="http://schemas.openxmlformats.org/officeDocument/2006/relationships/vmlDrawing" Target="../drawings/vmlDrawing3.vml"/><Relationship Id="rId2" Type="http://schemas.openxmlformats.org/officeDocument/2006/relationships/slideLayout" Target="../slideLayouts/slideLayout2.xml"/><Relationship Id="rId3" Type="http://schemas.openxmlformats.org/officeDocument/2006/relationships/notesSlide" Target="../notesSlides/notesSlide3.xml"/><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oleObject" Target="../embeddings/oleObject3.bin"/><Relationship Id="rId10"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9.jpeg"/><Relationship Id="rId1" Type="http://schemas.openxmlformats.org/officeDocument/2006/relationships/slideLayout" Target="../slideLayouts/slideLayout6.xml"/><Relationship Id="rId2" Type="http://schemas.openxmlformats.org/officeDocument/2006/relationships/image" Target="../media/image17.tiff"/></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tiff"/><Relationship Id="rId6" Type="http://schemas.openxmlformats.org/officeDocument/2006/relationships/image" Target="../media/image17.tiff"/><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Potential Regeneration Images</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76200"/>
            <a:ext cx="8229600" cy="1143000"/>
          </a:xfrm>
        </p:spPr>
        <p:txBody>
          <a:bodyPr/>
          <a:lstStyle/>
          <a:p>
            <a:r>
              <a:rPr lang="en-US" dirty="0" smtClean="0"/>
              <a:t>Filtering and Sorting Criterion</a:t>
            </a:r>
            <a:endParaRPr lang="en-US" dirty="0"/>
          </a:p>
        </p:txBody>
      </p:sp>
      <p:pic>
        <p:nvPicPr>
          <p:cNvPr id="1026" name="Picture 2" descr="D:\Algae Workshop Files\Gating Method (Controls).TIF"/>
          <p:cNvPicPr>
            <a:picLocks noChangeAspect="1" noChangeArrowheads="1"/>
          </p:cNvPicPr>
          <p:nvPr/>
        </p:nvPicPr>
        <p:blipFill rotWithShape="1">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t="1796" r="944" b="30539"/>
          <a:stretch/>
        </p:blipFill>
        <p:spPr bwMode="auto">
          <a:xfrm>
            <a:off x="66674" y="1611093"/>
            <a:ext cx="8991601" cy="3228975"/>
          </a:xfrm>
          <a:prstGeom prst="rect">
            <a:avLst/>
          </a:prstGeo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cxnSp>
        <p:nvCxnSpPr>
          <p:cNvPr id="3" name="Straight Connector 2"/>
          <p:cNvCxnSpPr/>
          <p:nvPr/>
        </p:nvCxnSpPr>
        <p:spPr>
          <a:xfrm>
            <a:off x="66674" y="1601568"/>
            <a:ext cx="89916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81872" y="4992469"/>
            <a:ext cx="1327928" cy="369332"/>
          </a:xfrm>
          <a:prstGeom prst="rect">
            <a:avLst/>
          </a:prstGeom>
          <a:noFill/>
        </p:spPr>
        <p:txBody>
          <a:bodyPr wrap="none" rtlCol="0">
            <a:spAutoFit/>
          </a:bodyPr>
          <a:lstStyle/>
          <a:p>
            <a:r>
              <a:rPr lang="en-US" dirty="0" smtClean="0"/>
              <a:t>Size filtering</a:t>
            </a:r>
            <a:endParaRPr lang="en-US" dirty="0"/>
          </a:p>
        </p:txBody>
      </p:sp>
      <p:sp>
        <p:nvSpPr>
          <p:cNvPr id="9" name="TextBox 8"/>
          <p:cNvSpPr txBox="1"/>
          <p:nvPr/>
        </p:nvSpPr>
        <p:spPr>
          <a:xfrm>
            <a:off x="3396890" y="4992469"/>
            <a:ext cx="2394310" cy="646331"/>
          </a:xfrm>
          <a:prstGeom prst="rect">
            <a:avLst/>
          </a:prstGeom>
          <a:noFill/>
        </p:spPr>
        <p:txBody>
          <a:bodyPr wrap="none" rtlCol="0">
            <a:spAutoFit/>
          </a:bodyPr>
          <a:lstStyle/>
          <a:p>
            <a:pPr algn="ctr"/>
            <a:r>
              <a:rPr lang="en-US" dirty="0" smtClean="0"/>
              <a:t>Filtering on chlorophyll </a:t>
            </a:r>
          </a:p>
          <a:p>
            <a:pPr algn="ctr"/>
            <a:r>
              <a:rPr lang="en-US" dirty="0" smtClean="0"/>
              <a:t>fluorescence emission</a:t>
            </a:r>
            <a:endParaRPr lang="en-US" dirty="0"/>
          </a:p>
        </p:txBody>
      </p:sp>
      <p:sp>
        <p:nvSpPr>
          <p:cNvPr id="10" name="TextBox 9"/>
          <p:cNvSpPr txBox="1"/>
          <p:nvPr/>
        </p:nvSpPr>
        <p:spPr>
          <a:xfrm>
            <a:off x="6351054" y="4992469"/>
            <a:ext cx="2762743" cy="1477328"/>
          </a:xfrm>
          <a:prstGeom prst="rect">
            <a:avLst/>
          </a:prstGeom>
          <a:noFill/>
        </p:spPr>
        <p:txBody>
          <a:bodyPr wrap="none" rtlCol="0">
            <a:spAutoFit/>
          </a:bodyPr>
          <a:lstStyle/>
          <a:p>
            <a:pPr algn="ctr"/>
            <a:r>
              <a:rPr lang="en-US" dirty="0" smtClean="0"/>
              <a:t>Sorting from a gate that </a:t>
            </a:r>
          </a:p>
          <a:p>
            <a:pPr algn="ctr"/>
            <a:r>
              <a:rPr lang="en-US" dirty="0" smtClean="0"/>
              <a:t>controls for plastid size bias</a:t>
            </a:r>
          </a:p>
          <a:p>
            <a:pPr algn="ctr"/>
            <a:endParaRPr lang="en-US" dirty="0"/>
          </a:p>
          <a:p>
            <a:pPr algn="ctr"/>
            <a:r>
              <a:rPr lang="en-US" dirty="0" smtClean="0"/>
              <a:t>Control population sorted </a:t>
            </a:r>
          </a:p>
          <a:p>
            <a:pPr algn="ctr"/>
            <a:r>
              <a:rPr lang="en-US" dirty="0" smtClean="0"/>
              <a:t>from center of distribution </a:t>
            </a:r>
            <a:endParaRPr lang="en-US" dirty="0"/>
          </a:p>
        </p:txBody>
      </p:sp>
      <p:cxnSp>
        <p:nvCxnSpPr>
          <p:cNvPr id="11" name="Straight Connector 10"/>
          <p:cNvCxnSpPr/>
          <p:nvPr/>
        </p:nvCxnSpPr>
        <p:spPr>
          <a:xfrm flipH="1">
            <a:off x="6629400" y="2057400"/>
            <a:ext cx="762000" cy="21336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6781800" y="2057400"/>
            <a:ext cx="762000" cy="21336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391400" y="2057400"/>
            <a:ext cx="152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629400" y="4191000"/>
            <a:ext cx="152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845531038"/>
      </p:ext>
    </p:extLst>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52400"/>
            <a:ext cx="8229600" cy="1143000"/>
          </a:xfrm>
        </p:spPr>
        <p:txBody>
          <a:bodyPr>
            <a:noAutofit/>
          </a:bodyPr>
          <a:lstStyle/>
          <a:p>
            <a:r>
              <a:rPr lang="en-US" sz="2800" dirty="0" smtClean="0"/>
              <a:t>Decoupling TAG Accumulation from Nitrogen Starvation with Adaptive Laboratory Evolution</a:t>
            </a:r>
            <a:endParaRPr lang="en-US" sz="2800" dirty="0"/>
          </a:p>
        </p:txBody>
      </p:sp>
      <p:graphicFrame>
        <p:nvGraphicFramePr>
          <p:cNvPr id="5" name="Diagram 4"/>
          <p:cNvGraphicFramePr/>
          <p:nvPr>
            <p:extLst>
              <p:ext uri="{D42A27DB-BD31-4B8C-83A1-F6EECF244321}">
                <p14:mod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7339034"/>
              </p:ext>
            </p:extLst>
          </p:nvPr>
        </p:nvGraphicFramePr>
        <p:xfrm>
          <a:off x="304800" y="914400"/>
          <a:ext cx="8534400" cy="51054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031500526"/>
      </p:ext>
    </p:extLst>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a:xfrm>
            <a:off x="513144" y="152400"/>
            <a:ext cx="8229600" cy="1143000"/>
          </a:xfrm>
        </p:spPr>
        <p:txBody>
          <a:bodyPr/>
          <a:lstStyle/>
          <a:p>
            <a:r>
              <a:rPr lang="en-US" dirty="0" smtClean="0"/>
              <a:t>Preliminary Results</a:t>
            </a:r>
            <a:endParaRPr lang="en-US" dirty="0"/>
          </a:p>
        </p:txBody>
      </p:sp>
      <p:pic>
        <p:nvPicPr>
          <p:cNvPr id="2050" name="Picture 2" descr="D:\Algae Workshop Files\Well 1 _ Screen 2 _ Experimental Population.TIF"/>
          <p:cNvPicPr>
            <a:picLocks noChangeAspect="1" noChangeArrowheads="1"/>
          </p:cNvPicPr>
          <p:nvPr/>
        </p:nvPicPr>
        <p:blipFill rotWithShape="1">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67551" t="7240" r="788" b="30333"/>
          <a:stretch/>
        </p:blipFill>
        <p:spPr bwMode="auto">
          <a:xfrm>
            <a:off x="4800600" y="1676400"/>
            <a:ext cx="2819400" cy="2980792"/>
          </a:xfrm>
          <a:prstGeom prst="rect">
            <a:avLst/>
          </a:prstGeo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sp>
        <p:nvSpPr>
          <p:cNvPr id="2" name="TextBox 1"/>
          <p:cNvSpPr txBox="1"/>
          <p:nvPr/>
        </p:nvSpPr>
        <p:spPr>
          <a:xfrm>
            <a:off x="532284" y="4876800"/>
            <a:ext cx="8210460" cy="923330"/>
          </a:xfrm>
          <a:prstGeom prst="rect">
            <a:avLst/>
          </a:prstGeom>
          <a:noFill/>
        </p:spPr>
        <p:txBody>
          <a:bodyPr wrap="square" rtlCol="0">
            <a:spAutoFit/>
          </a:bodyPr>
          <a:lstStyle/>
          <a:p>
            <a:pPr marL="285750" indent="-285750">
              <a:buFontTx/>
              <a:buChar char="-"/>
            </a:pPr>
            <a:r>
              <a:rPr lang="en-US" dirty="0" smtClean="0"/>
              <a:t>Distinct subpopulation segregating from distribution observed in controls</a:t>
            </a:r>
          </a:p>
          <a:p>
            <a:pPr marL="285750" indent="-285750">
              <a:buFontTx/>
              <a:buChar char="-"/>
            </a:pPr>
            <a:r>
              <a:rPr lang="en-US" dirty="0" smtClean="0"/>
              <a:t>Appeared in 4 of 8 biological replicate cultures </a:t>
            </a:r>
          </a:p>
          <a:p>
            <a:pPr marL="285750" indent="-285750">
              <a:buFontTx/>
              <a:buChar char="-"/>
            </a:pPr>
            <a:r>
              <a:rPr lang="en-US" dirty="0" smtClean="0"/>
              <a:t>Selected phenotype appeared at frequency 0.5 – 3.5 % in the positive replicates</a:t>
            </a:r>
            <a:endParaRPr lang="en-US" dirty="0"/>
          </a:p>
        </p:txBody>
      </p:sp>
      <p:cxnSp>
        <p:nvCxnSpPr>
          <p:cNvPr id="7" name="Straight Connector 6"/>
          <p:cNvCxnSpPr/>
          <p:nvPr/>
        </p:nvCxnSpPr>
        <p:spPr>
          <a:xfrm flipH="1">
            <a:off x="2295526" y="1589307"/>
            <a:ext cx="762000" cy="21336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2447926" y="1589307"/>
            <a:ext cx="762000" cy="21336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057526" y="1589307"/>
            <a:ext cx="152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295526" y="3722907"/>
            <a:ext cx="152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Picture 2" descr="D:\Algae Workshop Files\Gating Method (Controls).TIF"/>
          <p:cNvPicPr>
            <a:picLocks noChangeAspect="1" noChangeArrowheads="1"/>
          </p:cNvPicPr>
          <p:nvPr/>
        </p:nvPicPr>
        <p:blipFill rotWithShape="1">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65477" t="6587" r="1784" b="30539"/>
          <a:stretch/>
        </p:blipFill>
        <p:spPr bwMode="auto">
          <a:xfrm>
            <a:off x="1447800" y="1676400"/>
            <a:ext cx="2971800" cy="3000375"/>
          </a:xfrm>
          <a:prstGeom prst="rect">
            <a:avLst/>
          </a:prstGeo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sp>
        <p:nvSpPr>
          <p:cNvPr id="11" name="TextBox 10"/>
          <p:cNvSpPr txBox="1"/>
          <p:nvPr/>
        </p:nvSpPr>
        <p:spPr>
          <a:xfrm flipH="1">
            <a:off x="2609038" y="1214735"/>
            <a:ext cx="1200961" cy="461665"/>
          </a:xfrm>
          <a:prstGeom prst="rect">
            <a:avLst/>
          </a:prstGeom>
          <a:noFill/>
        </p:spPr>
        <p:txBody>
          <a:bodyPr wrap="square" rtlCol="0">
            <a:spAutoFit/>
          </a:bodyPr>
          <a:lstStyle/>
          <a:p>
            <a:r>
              <a:rPr lang="en-US" sz="2400" dirty="0" smtClean="0"/>
              <a:t>initial</a:t>
            </a:r>
            <a:endParaRPr lang="en-US" sz="2400" dirty="0"/>
          </a:p>
        </p:txBody>
      </p:sp>
      <p:sp>
        <p:nvSpPr>
          <p:cNvPr id="12" name="TextBox 11"/>
          <p:cNvSpPr txBox="1"/>
          <p:nvPr/>
        </p:nvSpPr>
        <p:spPr>
          <a:xfrm flipH="1">
            <a:off x="5867399" y="1219200"/>
            <a:ext cx="1447800" cy="461665"/>
          </a:xfrm>
          <a:prstGeom prst="rect">
            <a:avLst/>
          </a:prstGeom>
          <a:noFill/>
        </p:spPr>
        <p:txBody>
          <a:bodyPr wrap="square" rtlCol="0">
            <a:spAutoFit/>
          </a:bodyPr>
          <a:lstStyle/>
          <a:p>
            <a:r>
              <a:rPr lang="en-US" sz="2400" dirty="0" smtClean="0"/>
              <a:t>selected</a:t>
            </a:r>
            <a:endParaRPr lang="en-US" sz="2400"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845531038"/>
      </p:ext>
    </p:extLst>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Potential </a:t>
            </a:r>
            <a:r>
              <a:rPr lang="en-US" dirty="0" err="1" smtClean="0"/>
              <a:t>Selaginella</a:t>
            </a:r>
            <a:r>
              <a:rPr lang="en-US" dirty="0" smtClean="0"/>
              <a:t> Images</a:t>
            </a:r>
            <a:endParaRPr lang="en-US" dirty="0"/>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9938" name="Picture 2" descr="C:\Users\aem\Desktop\thesis\PHYLO.png"/>
          <p:cNvPicPr>
            <a:picLocks noChangeAspect="1" noChangeArrowheads="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11282" y="1943100"/>
            <a:ext cx="3979718" cy="3282344"/>
          </a:xfrm>
          <a:prstGeom prst="rect">
            <a:avLst/>
          </a:prstGeom>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pic>
        <p:nvPicPr>
          <p:cNvPr id="4" name="Picture 2"/>
          <p:cNvPicPr>
            <a:picLocks noChangeAspect="1" noChangeArrowheads="1"/>
          </p:cNvPicPr>
          <p:nvPr/>
        </p:nvPicPr>
        <p:blipFill>
          <a:blip r:embed="rId3" cstate="print"/>
          <a:srcRect/>
          <a:stretch>
            <a:fillRect/>
          </a:stretch>
        </p:blipFill>
        <p:spPr bwMode="auto">
          <a:xfrm>
            <a:off x="4343399" y="1943100"/>
            <a:ext cx="4617073" cy="3282344"/>
          </a:xfrm>
          <a:prstGeom prst="rect">
            <a:avLst/>
          </a:prstGeom>
          <a:noFill/>
          <a:ln w="9525">
            <a:noFill/>
            <a:miter lim="800000"/>
            <a:headEnd/>
            <a:tailEnd/>
          </a:ln>
        </p:spPr>
      </p:pic>
      <p:sp>
        <p:nvSpPr>
          <p:cNvPr id="9" name="Rectangle 5"/>
          <p:cNvSpPr>
            <a:spLocks noChangeArrowheads="1"/>
          </p:cNvSpPr>
          <p:nvPr/>
        </p:nvSpPr>
        <p:spPr bwMode="auto">
          <a:xfrm>
            <a:off x="173182" y="381000"/>
            <a:ext cx="8839200" cy="1200329"/>
          </a:xfrm>
          <a:prstGeom prst="rect">
            <a:avLst/>
          </a:prstGeom>
          <a:noFill/>
          <a:ln w="9525">
            <a:noFill/>
            <a:miter lim="800000"/>
            <a:headEnd/>
            <a:tailEnd/>
          </a:ln>
          <a:effectLst/>
        </p:spPr>
        <p:txBody>
          <a:bodyPr wrap="square">
            <a:spAutoFit/>
          </a:bodyPr>
          <a:lstStyle/>
          <a:p>
            <a:pPr algn="ctr"/>
            <a:r>
              <a:rPr lang="en-US" sz="2400" b="1" dirty="0" smtClean="0"/>
              <a:t>Project I: Development </a:t>
            </a:r>
            <a:r>
              <a:rPr lang="en-US" sz="2400" b="1" dirty="0"/>
              <a:t>of a Molecular and Genomic Toolkit for the Examination of Root Development </a:t>
            </a:r>
            <a:r>
              <a:rPr lang="en-US" sz="2200" b="1" dirty="0"/>
              <a:t>in </a:t>
            </a:r>
            <a:r>
              <a:rPr lang="en-US" sz="2400" b="1" i="1" dirty="0" err="1"/>
              <a:t>Selaginella</a:t>
            </a:r>
            <a:r>
              <a:rPr lang="en-US" sz="2400" b="1" i="1" dirty="0"/>
              <a:t> moellendorffii</a:t>
            </a:r>
          </a:p>
          <a:p>
            <a:pPr algn="ctr"/>
            <a:endParaRPr lang="en-US" sz="2400" dirty="0" smtClean="0">
              <a:solidFill>
                <a:schemeClr val="accent4">
                  <a:lumMod val="90000"/>
                </a:schemeClr>
              </a:solidFill>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4447478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Rectangle 3"/>
          <p:cNvSpPr/>
          <p:nvPr/>
        </p:nvSpPr>
        <p:spPr>
          <a:xfrm>
            <a:off x="95250" y="230534"/>
            <a:ext cx="9048750" cy="1200329"/>
          </a:xfrm>
          <a:prstGeom prst="rect">
            <a:avLst/>
          </a:prstGeom>
        </p:spPr>
        <p:txBody>
          <a:bodyPr wrap="square">
            <a:spAutoFit/>
          </a:bodyPr>
          <a:lstStyle/>
          <a:p>
            <a:r>
              <a:rPr lang="en-US" b="1" dirty="0" smtClean="0"/>
              <a:t>Part </a:t>
            </a:r>
            <a:r>
              <a:rPr lang="en-US" b="1" dirty="0"/>
              <a:t>II: Molecular </a:t>
            </a:r>
            <a:r>
              <a:rPr lang="en-US" b="1" dirty="0" smtClean="0"/>
              <a:t>Techniques</a:t>
            </a:r>
            <a:endParaRPr lang="en-US" b="1" dirty="0"/>
          </a:p>
          <a:p>
            <a:r>
              <a:rPr lang="en-US" b="1" dirty="0"/>
              <a:t>	</a:t>
            </a:r>
            <a:r>
              <a:rPr lang="en-US" b="1" dirty="0" smtClean="0"/>
              <a:t>Generation of Whole Plant and Root </a:t>
            </a:r>
            <a:r>
              <a:rPr lang="en-US" b="1" dirty="0" err="1" smtClean="0"/>
              <a:t>Transcriptomes</a:t>
            </a:r>
            <a:r>
              <a:rPr lang="en-US" b="1" dirty="0" smtClean="0"/>
              <a:t> Using </a:t>
            </a:r>
            <a:r>
              <a:rPr lang="en-US" b="1" dirty="0" err="1" smtClean="0"/>
              <a:t>SOLiD</a:t>
            </a:r>
            <a:endParaRPr lang="en-US" b="1" dirty="0" smtClean="0"/>
          </a:p>
          <a:p>
            <a:endParaRPr lang="en-US" b="1" dirty="0"/>
          </a:p>
          <a:p>
            <a:r>
              <a:rPr lang="en-US" b="1" dirty="0" smtClean="0"/>
              <a:t>	Good coverage, gene-level resolution</a:t>
            </a:r>
            <a:r>
              <a:rPr lang="en-US" b="1" dirty="0"/>
              <a:t>	</a:t>
            </a:r>
          </a:p>
        </p:txBody>
      </p:sp>
      <p:sp>
        <p:nvSpPr>
          <p:cNvPr id="5" name="Rectangle 4"/>
          <p:cNvSpPr/>
          <p:nvPr/>
        </p:nvSpPr>
        <p:spPr>
          <a:xfrm>
            <a:off x="-59748" y="2057400"/>
            <a:ext cx="8458200" cy="707886"/>
          </a:xfrm>
          <a:prstGeom prst="rect">
            <a:avLst/>
          </a:prstGeom>
        </p:spPr>
        <p:txBody>
          <a:bodyPr wrap="square">
            <a:spAutoFit/>
          </a:bodyPr>
          <a:lstStyle/>
          <a:p>
            <a:r>
              <a:rPr lang="en-US" sz="2000" b="1" i="1" dirty="0" smtClean="0">
                <a:solidFill>
                  <a:schemeClr val="accent1">
                    <a:lumMod val="20000"/>
                    <a:lumOff val="80000"/>
                  </a:schemeClr>
                </a:solidFill>
              </a:rPr>
              <a:t/>
            </a:r>
            <a:br>
              <a:rPr lang="en-US" sz="2000" b="1" i="1" dirty="0" smtClean="0">
                <a:solidFill>
                  <a:schemeClr val="accent1">
                    <a:lumMod val="20000"/>
                    <a:lumOff val="80000"/>
                  </a:schemeClr>
                </a:solidFill>
              </a:rPr>
            </a:br>
            <a:r>
              <a:rPr lang="en-US" sz="2000" b="1" i="1" dirty="0" smtClean="0">
                <a:solidFill>
                  <a:schemeClr val="accent1">
                    <a:lumMod val="20000"/>
                    <a:lumOff val="80000"/>
                  </a:schemeClr>
                </a:solidFill>
              </a:rPr>
              <a:t>	</a:t>
            </a:r>
            <a:endParaRPr lang="en-US" i="1" dirty="0"/>
          </a:p>
        </p:txBody>
      </p:sp>
      <p:pic>
        <p:nvPicPr>
          <p:cNvPr id="6" name="Picture 3"/>
          <p:cNvPicPr>
            <a:picLocks noGrp="1" noChangeAspect="1" noChangeArrowheads="1"/>
          </p:cNvPicPr>
          <p:nvPr>
            <p:ph idx="1"/>
          </p:nvPr>
        </p:nvPicPr>
        <p:blipFill>
          <a:blip r:embed="rId3" cstate="print"/>
          <a:srcRect/>
          <a:stretch>
            <a:fillRect/>
          </a:stretch>
        </p:blipFill>
        <p:spPr>
          <a:xfrm>
            <a:off x="268165" y="1841289"/>
            <a:ext cx="4495800" cy="3678382"/>
          </a:xfrm>
        </p:spPr>
      </p:pic>
      <p:sp>
        <p:nvSpPr>
          <p:cNvPr id="9" name="TextBox 11"/>
          <p:cNvSpPr txBox="1">
            <a:spLocks noChangeArrowheads="1"/>
          </p:cNvSpPr>
          <p:nvPr/>
        </p:nvSpPr>
        <p:spPr bwMode="auto">
          <a:xfrm>
            <a:off x="2216623" y="5543514"/>
            <a:ext cx="3733800" cy="338554"/>
          </a:xfrm>
          <a:prstGeom prst="rect">
            <a:avLst/>
          </a:prstGeom>
          <a:noFill/>
          <a:ln w="9525">
            <a:noFill/>
            <a:miter lim="800000"/>
            <a:headEnd/>
            <a:tailEnd/>
          </a:ln>
        </p:spPr>
        <p:txBody>
          <a:bodyPr wrap="square">
            <a:spAutoFit/>
          </a:bodyPr>
          <a:lstStyle/>
          <a:p>
            <a:pPr algn="ctr"/>
            <a:r>
              <a:rPr lang="en-US" sz="1600" i="1" dirty="0" smtClean="0">
                <a:latin typeface="Calibri" pitchFamily="34" charset="0"/>
              </a:rPr>
              <a:t>(with Mitzi Morris)</a:t>
            </a:r>
            <a:endParaRPr lang="en-US" sz="1600" i="1" dirty="0">
              <a:latin typeface="Calibri" pitchFamily="34" charset="0"/>
            </a:endParaRPr>
          </a:p>
        </p:txBody>
      </p:sp>
      <p:sp>
        <p:nvSpPr>
          <p:cNvPr id="12" name="TextBox 11"/>
          <p:cNvSpPr txBox="1">
            <a:spLocks noChangeArrowheads="1"/>
          </p:cNvSpPr>
          <p:nvPr/>
        </p:nvSpPr>
        <p:spPr bwMode="auto">
          <a:xfrm>
            <a:off x="762000" y="6150563"/>
            <a:ext cx="8651605" cy="338554"/>
          </a:xfrm>
          <a:prstGeom prst="rect">
            <a:avLst/>
          </a:prstGeom>
          <a:noFill/>
          <a:ln w="9525">
            <a:noFill/>
            <a:miter lim="800000"/>
            <a:headEnd/>
            <a:tailEnd/>
          </a:ln>
        </p:spPr>
        <p:txBody>
          <a:bodyPr wrap="square">
            <a:spAutoFit/>
          </a:bodyPr>
          <a:lstStyle/>
          <a:p>
            <a:r>
              <a:rPr lang="en-US" sz="1600" dirty="0" smtClean="0">
                <a:latin typeface="Calibri" pitchFamily="34" charset="0"/>
              </a:rPr>
              <a:t>Good resource, provided confidence to do tissue specific assays…..</a:t>
            </a:r>
            <a:endParaRPr lang="en-US" sz="1600" dirty="0">
              <a:latin typeface="Calibri" pitchFamily="34" charset="0"/>
            </a:endParaRPr>
          </a:p>
        </p:txBody>
      </p:sp>
      <p:pic>
        <p:nvPicPr>
          <p:cNvPr id="14" name="Picture 2"/>
          <p:cNvPicPr>
            <a:picLocks noChangeAspect="1" noChangeArrowheads="1"/>
          </p:cNvPicPr>
          <p:nvPr/>
        </p:nvPicPr>
        <p:blipFill>
          <a:blip r:embed="rId4" cstate="print"/>
          <a:srcRect/>
          <a:stretch>
            <a:fillRect/>
          </a:stretch>
        </p:blipFill>
        <p:spPr bwMode="auto">
          <a:xfrm>
            <a:off x="5397852" y="1984860"/>
            <a:ext cx="2921320" cy="1825140"/>
          </a:xfrm>
          <a:prstGeom prst="rect">
            <a:avLst/>
          </a:prstGeom>
          <a:noFill/>
          <a:ln w="76200">
            <a:solidFill>
              <a:schemeClr val="accent1">
                <a:lumMod val="40000"/>
                <a:lumOff val="60000"/>
              </a:schemeClr>
            </a:solidFill>
            <a:miter lim="800000"/>
            <a:headEnd/>
            <a:tailEnd/>
          </a:ln>
          <a:effectLst/>
        </p:spPr>
      </p:pic>
      <p:sp>
        <p:nvSpPr>
          <p:cNvPr id="16" name="Rectangle 15"/>
          <p:cNvSpPr/>
          <p:nvPr/>
        </p:nvSpPr>
        <p:spPr>
          <a:xfrm>
            <a:off x="6837856" y="2386724"/>
            <a:ext cx="381000" cy="1423275"/>
          </a:xfrm>
          <a:prstGeom prst="rect">
            <a:avLst/>
          </a:prstGeom>
          <a:noFill/>
          <a:ln w="76200">
            <a:solidFill>
              <a:srgbClr val="FF99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17" name="Picture 8"/>
          <p:cNvPicPr>
            <a:picLocks noChangeAspect="1" noChangeArrowheads="1"/>
          </p:cNvPicPr>
          <p:nvPr/>
        </p:nvPicPr>
        <p:blipFill>
          <a:blip r:embed="rId5" cstate="print"/>
          <a:srcRect/>
          <a:stretch>
            <a:fillRect/>
          </a:stretch>
        </p:blipFill>
        <p:spPr bwMode="auto">
          <a:xfrm>
            <a:off x="6560898" y="4249903"/>
            <a:ext cx="1611552" cy="1523648"/>
          </a:xfrm>
          <a:prstGeom prst="rect">
            <a:avLst/>
          </a:prstGeom>
          <a:noFill/>
          <a:ln w="9525">
            <a:noFill/>
            <a:miter lim="800000"/>
            <a:headEnd/>
            <a:tailEnd/>
          </a:ln>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857465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1"/>
          <p:cNvSpPr>
            <a:spLocks noGrp="1"/>
          </p:cNvSpPr>
          <p:nvPr>
            <p:ph type="title"/>
          </p:nvPr>
        </p:nvSpPr>
        <p:spPr>
          <a:xfrm>
            <a:off x="-60695" y="433279"/>
            <a:ext cx="9144000" cy="1143000"/>
          </a:xfrm>
        </p:spPr>
        <p:txBody>
          <a:bodyPr rtlCol="0">
            <a:normAutofit fontScale="90000"/>
          </a:bodyPr>
          <a:lstStyle/>
          <a:p>
            <a:pPr algn="l">
              <a:defRPr/>
            </a:pPr>
            <a:r>
              <a:rPr lang="en-US" sz="2200" b="1" dirty="0"/>
              <a:t>C. Generation of </a:t>
            </a:r>
            <a:r>
              <a:rPr lang="en-US" sz="2200" b="1" dirty="0" err="1"/>
              <a:t>RNAseq</a:t>
            </a:r>
            <a:r>
              <a:rPr lang="en-US" sz="2200" b="1" dirty="0"/>
              <a:t> Libraries from Low Input Root and Shoot </a:t>
            </a:r>
            <a:r>
              <a:rPr lang="en-US" sz="2200" b="1" dirty="0" smtClean="0"/>
              <a:t>Meristem Samples</a:t>
            </a:r>
            <a:r>
              <a:rPr lang="en-US" sz="2000" b="1" dirty="0" smtClean="0"/>
              <a:t/>
            </a:r>
            <a:br>
              <a:rPr lang="en-US" sz="2000" b="1" dirty="0" smtClean="0"/>
            </a:br>
            <a:r>
              <a:rPr lang="en-US" sz="2000" b="1" i="1" dirty="0" smtClean="0">
                <a:solidFill>
                  <a:schemeClr val="tx1">
                    <a:lumMod val="85000"/>
                  </a:schemeClr>
                </a:solidFill>
              </a:rPr>
              <a:t/>
            </a:r>
            <a:br>
              <a:rPr lang="en-US" sz="2000" b="1" i="1" dirty="0" smtClean="0">
                <a:solidFill>
                  <a:schemeClr val="tx1">
                    <a:lumMod val="85000"/>
                  </a:schemeClr>
                </a:solidFill>
              </a:rPr>
            </a:br>
            <a:r>
              <a:rPr lang="en-US" sz="2000" b="1" i="1" u="sng" dirty="0" smtClean="0">
                <a:solidFill>
                  <a:schemeClr val="tx1">
                    <a:lumMod val="85000"/>
                  </a:schemeClr>
                </a:solidFill>
              </a:rPr>
              <a:t>Motivation:</a:t>
            </a:r>
            <a:r>
              <a:rPr lang="en-US" sz="2000" b="1" i="1" dirty="0" smtClean="0">
                <a:solidFill>
                  <a:schemeClr val="tx1">
                    <a:lumMod val="85000"/>
                  </a:schemeClr>
                </a:solidFill>
              </a:rPr>
              <a:t> What are the transcriptional identities of root/shoot organs in </a:t>
            </a:r>
            <a:r>
              <a:rPr lang="en-US" sz="2000" b="1" i="1" dirty="0" err="1" smtClean="0">
                <a:solidFill>
                  <a:schemeClr val="tx1">
                    <a:lumMod val="85000"/>
                  </a:schemeClr>
                </a:solidFill>
              </a:rPr>
              <a:t>Selaginella</a:t>
            </a:r>
            <a:r>
              <a:rPr lang="en-US" sz="2000" b="1" i="1" dirty="0" smtClean="0">
                <a:solidFill>
                  <a:schemeClr val="tx1">
                    <a:lumMod val="85000"/>
                  </a:schemeClr>
                </a:solidFill>
              </a:rPr>
              <a:t>?</a:t>
            </a:r>
            <a:br>
              <a:rPr lang="en-US" sz="2000" b="1" i="1" dirty="0" smtClean="0">
                <a:solidFill>
                  <a:schemeClr val="tx1">
                    <a:lumMod val="85000"/>
                  </a:schemeClr>
                </a:solidFill>
              </a:rPr>
            </a:br>
            <a:r>
              <a:rPr lang="en-US" sz="2000" b="1" i="1" dirty="0">
                <a:solidFill>
                  <a:schemeClr val="tx1">
                    <a:lumMod val="85000"/>
                  </a:schemeClr>
                </a:solidFill>
              </a:rPr>
              <a:t/>
            </a:r>
            <a:br>
              <a:rPr lang="en-US" sz="2000" b="1" i="1" dirty="0">
                <a:solidFill>
                  <a:schemeClr val="tx1">
                    <a:lumMod val="85000"/>
                  </a:schemeClr>
                </a:solidFill>
              </a:rPr>
            </a:br>
            <a:r>
              <a:rPr lang="en-US" sz="2000" b="1" i="1" u="sng" dirty="0" smtClean="0">
                <a:solidFill>
                  <a:schemeClr val="tx1">
                    <a:lumMod val="85000"/>
                  </a:schemeClr>
                </a:solidFill>
              </a:rPr>
              <a:t>Setup</a:t>
            </a:r>
            <a:r>
              <a:rPr lang="en-US" sz="2000" b="1" i="1" dirty="0" smtClean="0">
                <a:solidFill>
                  <a:schemeClr val="tx1">
                    <a:lumMod val="85000"/>
                  </a:schemeClr>
                </a:solidFill>
              </a:rPr>
              <a:t>: Generation of transcriptional </a:t>
            </a:r>
            <a:r>
              <a:rPr lang="en-US" sz="2000" b="1" i="1" dirty="0" err="1" smtClean="0">
                <a:solidFill>
                  <a:schemeClr val="tx1">
                    <a:lumMod val="85000"/>
                  </a:schemeClr>
                </a:solidFill>
              </a:rPr>
              <a:t>profiless</a:t>
            </a:r>
            <a:r>
              <a:rPr lang="en-US" sz="2000" b="1" i="1" dirty="0" smtClean="0">
                <a:solidFill>
                  <a:schemeClr val="tx1">
                    <a:lumMod val="85000"/>
                  </a:schemeClr>
                </a:solidFill>
              </a:rPr>
              <a:t> of root/shoot organs at key developmental stages</a:t>
            </a:r>
            <a:endParaRPr lang="en-US" sz="2000" b="1" i="1" dirty="0">
              <a:solidFill>
                <a:schemeClr val="tx1">
                  <a:lumMod val="85000"/>
                </a:schemeClr>
              </a:solidFill>
            </a:endParaRPr>
          </a:p>
        </p:txBody>
      </p:sp>
      <p:pic>
        <p:nvPicPr>
          <p:cNvPr id="23" name="Picture 2"/>
          <p:cNvPicPr>
            <a:picLocks noChangeAspect="1" noChangeArrowheads="1"/>
          </p:cNvPicPr>
          <p:nvPr/>
        </p:nvPicPr>
        <p:blipFill>
          <a:blip r:embed="rId3" cstate="print"/>
          <a:srcRect/>
          <a:stretch>
            <a:fillRect/>
          </a:stretch>
        </p:blipFill>
        <p:spPr bwMode="auto">
          <a:xfrm>
            <a:off x="1646636" y="2811452"/>
            <a:ext cx="2417451" cy="3213559"/>
          </a:xfrm>
          <a:prstGeom prst="rect">
            <a:avLst/>
          </a:prstGeom>
          <a:noFill/>
          <a:ln w="9525">
            <a:noFill/>
            <a:miter lim="800000"/>
            <a:headEnd/>
            <a:tailEnd/>
          </a:ln>
        </p:spPr>
      </p:pic>
      <p:sp>
        <p:nvSpPr>
          <p:cNvPr id="24" name="Oval 23"/>
          <p:cNvSpPr/>
          <p:nvPr/>
        </p:nvSpPr>
        <p:spPr>
          <a:xfrm>
            <a:off x="3551636" y="5630852"/>
            <a:ext cx="457200" cy="423054"/>
          </a:xfrm>
          <a:prstGeom prst="ellipse">
            <a:avLst/>
          </a:prstGeom>
          <a:noFill/>
          <a:ln w="57150">
            <a:solidFill>
              <a:srgbClr val="FF99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5" name="Oval 24"/>
          <p:cNvSpPr/>
          <p:nvPr/>
        </p:nvSpPr>
        <p:spPr>
          <a:xfrm>
            <a:off x="1570436" y="2887652"/>
            <a:ext cx="457200" cy="423054"/>
          </a:xfrm>
          <a:prstGeom prst="ellipse">
            <a:avLst/>
          </a:prstGeom>
          <a:noFill/>
          <a:ln w="5715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7" name="Oval 26"/>
          <p:cNvSpPr/>
          <p:nvPr/>
        </p:nvSpPr>
        <p:spPr>
          <a:xfrm>
            <a:off x="1951436" y="2430452"/>
            <a:ext cx="457200" cy="423054"/>
          </a:xfrm>
          <a:prstGeom prst="ellipse">
            <a:avLst/>
          </a:prstGeom>
          <a:noFill/>
          <a:ln w="57150">
            <a:solidFill>
              <a:srgbClr val="92D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8" name="Oval 27"/>
          <p:cNvSpPr/>
          <p:nvPr/>
        </p:nvSpPr>
        <p:spPr>
          <a:xfrm>
            <a:off x="1646636" y="4030652"/>
            <a:ext cx="457200" cy="423054"/>
          </a:xfrm>
          <a:prstGeom prst="ellipse">
            <a:avLst/>
          </a:prstGeom>
          <a:noFill/>
          <a:ln w="57150">
            <a:solidFill>
              <a:srgbClr val="CC99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2" name="Oval 31"/>
          <p:cNvSpPr/>
          <p:nvPr/>
        </p:nvSpPr>
        <p:spPr>
          <a:xfrm>
            <a:off x="2332436" y="3040052"/>
            <a:ext cx="457200" cy="423054"/>
          </a:xfrm>
          <a:prstGeom prst="ellipse">
            <a:avLst/>
          </a:prstGeom>
          <a:noFill/>
          <a:ln w="57150">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3" name="TextBox 32"/>
          <p:cNvSpPr txBox="1"/>
          <p:nvPr/>
        </p:nvSpPr>
        <p:spPr>
          <a:xfrm>
            <a:off x="2423541" y="2209800"/>
            <a:ext cx="1428750" cy="400110"/>
          </a:xfrm>
          <a:prstGeom prst="rect">
            <a:avLst/>
          </a:prstGeom>
          <a:noFill/>
        </p:spPr>
        <p:txBody>
          <a:bodyPr wrap="square" rtlCol="0">
            <a:spAutoFit/>
          </a:bodyPr>
          <a:lstStyle/>
          <a:p>
            <a:r>
              <a:rPr lang="en-US" sz="2000" b="1" dirty="0" smtClean="0">
                <a:solidFill>
                  <a:srgbClr val="97DE42"/>
                </a:solidFill>
              </a:rPr>
              <a:t>Shoot</a:t>
            </a:r>
            <a:endParaRPr lang="en-US" sz="2000" b="1" dirty="0">
              <a:solidFill>
                <a:srgbClr val="97DE42"/>
              </a:solidFill>
            </a:endParaRPr>
          </a:p>
        </p:txBody>
      </p:sp>
      <p:sp>
        <p:nvSpPr>
          <p:cNvPr id="34" name="TextBox 33"/>
          <p:cNvSpPr txBox="1"/>
          <p:nvPr/>
        </p:nvSpPr>
        <p:spPr>
          <a:xfrm>
            <a:off x="4008836" y="5630852"/>
            <a:ext cx="1905000" cy="400110"/>
          </a:xfrm>
          <a:prstGeom prst="rect">
            <a:avLst/>
          </a:prstGeom>
          <a:noFill/>
        </p:spPr>
        <p:txBody>
          <a:bodyPr wrap="square" rtlCol="0">
            <a:spAutoFit/>
          </a:bodyPr>
          <a:lstStyle/>
          <a:p>
            <a:r>
              <a:rPr lang="en-US" sz="2000" b="1" dirty="0" smtClean="0">
                <a:solidFill>
                  <a:srgbClr val="FF99FF"/>
                </a:solidFill>
              </a:rPr>
              <a:t>Root</a:t>
            </a:r>
            <a:endParaRPr lang="en-US" sz="2000" b="1" dirty="0">
              <a:solidFill>
                <a:srgbClr val="FF99FF"/>
              </a:solidFill>
            </a:endParaRPr>
          </a:p>
        </p:txBody>
      </p:sp>
      <p:sp>
        <p:nvSpPr>
          <p:cNvPr id="35" name="TextBox 34"/>
          <p:cNvSpPr txBox="1"/>
          <p:nvPr/>
        </p:nvSpPr>
        <p:spPr>
          <a:xfrm>
            <a:off x="2942036" y="3040052"/>
            <a:ext cx="1428750" cy="400110"/>
          </a:xfrm>
          <a:prstGeom prst="rect">
            <a:avLst/>
          </a:prstGeom>
          <a:noFill/>
        </p:spPr>
        <p:txBody>
          <a:bodyPr wrap="square" rtlCol="0">
            <a:spAutoFit/>
          </a:bodyPr>
          <a:lstStyle/>
          <a:p>
            <a:r>
              <a:rPr lang="en-US" sz="2000" b="1" dirty="0" smtClean="0">
                <a:solidFill>
                  <a:srgbClr val="FFFF00"/>
                </a:solidFill>
              </a:rPr>
              <a:t>Dorsal </a:t>
            </a:r>
            <a:endParaRPr lang="en-US" sz="2000" b="1" dirty="0">
              <a:solidFill>
                <a:srgbClr val="FFFF00"/>
              </a:solidFill>
            </a:endParaRPr>
          </a:p>
        </p:txBody>
      </p:sp>
      <p:sp>
        <p:nvSpPr>
          <p:cNvPr id="36" name="TextBox 35"/>
          <p:cNvSpPr txBox="1"/>
          <p:nvPr/>
        </p:nvSpPr>
        <p:spPr>
          <a:xfrm>
            <a:off x="391235" y="4259252"/>
            <a:ext cx="1600200" cy="646331"/>
          </a:xfrm>
          <a:prstGeom prst="rect">
            <a:avLst/>
          </a:prstGeom>
          <a:noFill/>
        </p:spPr>
        <p:txBody>
          <a:bodyPr wrap="square" rtlCol="0">
            <a:spAutoFit/>
          </a:bodyPr>
          <a:lstStyle/>
          <a:p>
            <a:r>
              <a:rPr lang="en-US" b="1" dirty="0" smtClean="0">
                <a:solidFill>
                  <a:srgbClr val="CC99FF"/>
                </a:solidFill>
              </a:rPr>
              <a:t>Rhizophore-Root (Z)</a:t>
            </a:r>
            <a:endParaRPr lang="en-US" b="1" dirty="0">
              <a:solidFill>
                <a:srgbClr val="CC99FF"/>
              </a:solidFill>
            </a:endParaRPr>
          </a:p>
        </p:txBody>
      </p:sp>
      <p:sp>
        <p:nvSpPr>
          <p:cNvPr id="37" name="TextBox 36"/>
          <p:cNvSpPr txBox="1"/>
          <p:nvPr/>
        </p:nvSpPr>
        <p:spPr>
          <a:xfrm>
            <a:off x="391235" y="2963853"/>
            <a:ext cx="1771650" cy="923330"/>
          </a:xfrm>
          <a:prstGeom prst="rect">
            <a:avLst/>
          </a:prstGeom>
          <a:noFill/>
        </p:spPr>
        <p:txBody>
          <a:bodyPr wrap="square" rtlCol="0">
            <a:spAutoFit/>
          </a:bodyPr>
          <a:lstStyle/>
          <a:p>
            <a:r>
              <a:rPr lang="en-US" b="1" dirty="0" smtClean="0">
                <a:solidFill>
                  <a:srgbClr val="FFC000"/>
                </a:solidFill>
              </a:rPr>
              <a:t>Early </a:t>
            </a:r>
          </a:p>
          <a:p>
            <a:r>
              <a:rPr lang="en-US" b="1" dirty="0" smtClean="0">
                <a:solidFill>
                  <a:srgbClr val="FFC000"/>
                </a:solidFill>
              </a:rPr>
              <a:t>Rhizophore</a:t>
            </a:r>
          </a:p>
          <a:p>
            <a:r>
              <a:rPr lang="en-US" b="1" dirty="0" smtClean="0">
                <a:solidFill>
                  <a:srgbClr val="FFC000"/>
                </a:solidFill>
              </a:rPr>
              <a:t>(EZ)</a:t>
            </a:r>
            <a:endParaRPr lang="en-US" b="1" dirty="0">
              <a:solidFill>
                <a:srgbClr val="FFC000"/>
              </a:solidFill>
            </a:endParaRPr>
          </a:p>
        </p:txBody>
      </p:sp>
      <p:sp>
        <p:nvSpPr>
          <p:cNvPr id="38" name="TextBox 7"/>
          <p:cNvSpPr txBox="1">
            <a:spLocks noChangeArrowheads="1"/>
          </p:cNvSpPr>
          <p:nvPr/>
        </p:nvSpPr>
        <p:spPr bwMode="auto">
          <a:xfrm>
            <a:off x="4237436" y="2110650"/>
            <a:ext cx="2133600" cy="1815882"/>
          </a:xfrm>
          <a:prstGeom prst="rect">
            <a:avLst/>
          </a:prstGeom>
          <a:noFill/>
          <a:ln w="9525">
            <a:noFill/>
            <a:miter lim="800000"/>
            <a:headEnd/>
            <a:tailEnd/>
          </a:ln>
        </p:spPr>
        <p:txBody>
          <a:bodyPr wrap="square">
            <a:spAutoFit/>
          </a:bodyPr>
          <a:lstStyle/>
          <a:p>
            <a:r>
              <a:rPr lang="en-US" sz="2400" b="1" i="1" dirty="0" smtClean="0">
                <a:latin typeface="Calibri" pitchFamily="34" charset="0"/>
              </a:rPr>
              <a:t>Meristem Excision</a:t>
            </a:r>
            <a:endParaRPr lang="en-US" sz="2400" b="1" i="1" dirty="0">
              <a:latin typeface="Calibri" pitchFamily="34" charset="0"/>
            </a:endParaRPr>
          </a:p>
          <a:p>
            <a:endParaRPr lang="en-US" sz="3200" dirty="0">
              <a:latin typeface="Calibri" pitchFamily="34" charset="0"/>
            </a:endParaRPr>
          </a:p>
          <a:p>
            <a:endParaRPr lang="en-US" sz="3200" dirty="0">
              <a:latin typeface="Calibri" pitchFamily="34" charset="0"/>
            </a:endParaRPr>
          </a:p>
        </p:txBody>
      </p:sp>
      <p:cxnSp>
        <p:nvCxnSpPr>
          <p:cNvPr id="39" name="Straight Arrow Connector 38"/>
          <p:cNvCxnSpPr/>
          <p:nvPr/>
        </p:nvCxnSpPr>
        <p:spPr>
          <a:xfrm>
            <a:off x="6142436" y="4102387"/>
            <a:ext cx="910936" cy="0"/>
          </a:xfrm>
          <a:prstGeom prst="straightConnector1">
            <a:avLst/>
          </a:prstGeom>
          <a:ln w="76200">
            <a:solidFill>
              <a:schemeClr val="bg2">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40" name="Picture 2"/>
          <p:cNvPicPr>
            <a:picLocks noChangeAspect="1" noChangeArrowheads="1"/>
          </p:cNvPicPr>
          <p:nvPr/>
        </p:nvPicPr>
        <p:blipFill>
          <a:blip r:embed="rId4" cstate="print"/>
          <a:srcRect/>
          <a:stretch>
            <a:fillRect/>
          </a:stretch>
        </p:blipFill>
        <p:spPr bwMode="auto">
          <a:xfrm>
            <a:off x="4313636" y="3192452"/>
            <a:ext cx="1601787" cy="2247900"/>
          </a:xfrm>
          <a:prstGeom prst="rect">
            <a:avLst/>
          </a:prstGeom>
          <a:noFill/>
          <a:ln w="9525">
            <a:noFill/>
            <a:miter lim="800000"/>
            <a:headEnd/>
            <a:tailEnd/>
          </a:ln>
        </p:spPr>
      </p:pic>
      <p:cxnSp>
        <p:nvCxnSpPr>
          <p:cNvPr id="41" name="Straight Connector 40"/>
          <p:cNvCxnSpPr/>
          <p:nvPr/>
        </p:nvCxnSpPr>
        <p:spPr>
          <a:xfrm>
            <a:off x="4161236" y="4487852"/>
            <a:ext cx="2057400" cy="0"/>
          </a:xfrm>
          <a:prstGeom prst="line">
            <a:avLst/>
          </a:prstGeom>
          <a:ln w="57150">
            <a:solidFill>
              <a:srgbClr val="FFC000"/>
            </a:solidFill>
            <a:prstDash val="dash"/>
          </a:ln>
        </p:spPr>
        <p:style>
          <a:lnRef idx="3">
            <a:schemeClr val="accent6"/>
          </a:lnRef>
          <a:fillRef idx="0">
            <a:schemeClr val="accent6"/>
          </a:fillRef>
          <a:effectRef idx="2">
            <a:schemeClr val="accent6"/>
          </a:effectRef>
          <a:fontRef idx="minor">
            <a:schemeClr val="tx1"/>
          </a:fontRef>
        </p:style>
      </p:cxnSp>
      <p:sp>
        <p:nvSpPr>
          <p:cNvPr id="44" name="TextBox 22"/>
          <p:cNvSpPr txBox="1">
            <a:spLocks noChangeArrowheads="1"/>
          </p:cNvSpPr>
          <p:nvPr/>
        </p:nvSpPr>
        <p:spPr bwMode="auto">
          <a:xfrm>
            <a:off x="6934200" y="3686888"/>
            <a:ext cx="2362200" cy="830997"/>
          </a:xfrm>
          <a:prstGeom prst="rect">
            <a:avLst/>
          </a:prstGeom>
          <a:noFill/>
          <a:ln w="9525">
            <a:noFill/>
            <a:miter lim="800000"/>
            <a:headEnd/>
            <a:tailEnd/>
          </a:ln>
        </p:spPr>
        <p:txBody>
          <a:bodyPr wrap="square">
            <a:spAutoFit/>
          </a:bodyPr>
          <a:lstStyle/>
          <a:p>
            <a:pPr algn="ctr"/>
            <a:r>
              <a:rPr lang="en-US" sz="2400" b="1" i="1" dirty="0" err="1" smtClean="0">
                <a:latin typeface="Calibri" pitchFamily="34" charset="0"/>
              </a:rPr>
              <a:t>NexGen</a:t>
            </a:r>
            <a:endParaRPr lang="en-US" sz="2400" b="1" i="1" dirty="0" smtClean="0">
              <a:latin typeface="Calibri" pitchFamily="34" charset="0"/>
            </a:endParaRPr>
          </a:p>
          <a:p>
            <a:pPr algn="ctr"/>
            <a:r>
              <a:rPr lang="en-US" sz="2400" b="1" i="1" dirty="0" smtClean="0">
                <a:latin typeface="Calibri" pitchFamily="34" charset="0"/>
              </a:rPr>
              <a:t>Sequencing </a:t>
            </a:r>
            <a:endParaRPr lang="en-US" sz="2400" b="1" i="1" dirty="0">
              <a:latin typeface="Calibri" pitchFamily="34" charset="0"/>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3106350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05" name="Rectangle 5"/>
          <p:cNvSpPr>
            <a:spLocks noChangeArrowheads="1"/>
          </p:cNvSpPr>
          <p:nvPr/>
        </p:nvSpPr>
        <p:spPr bwMode="auto">
          <a:xfrm>
            <a:off x="173182" y="381000"/>
            <a:ext cx="8839200" cy="1015663"/>
          </a:xfrm>
          <a:prstGeom prst="rect">
            <a:avLst/>
          </a:prstGeom>
          <a:noFill/>
          <a:ln w="9525">
            <a:noFill/>
            <a:miter lim="800000"/>
            <a:headEnd/>
            <a:tailEnd/>
          </a:ln>
          <a:effectLst/>
        </p:spPr>
        <p:txBody>
          <a:bodyPr wrap="square">
            <a:spAutoFit/>
          </a:bodyPr>
          <a:lstStyle/>
          <a:p>
            <a:pPr algn="ctr"/>
            <a:r>
              <a:rPr lang="en-US" sz="2000" b="1" i="1" dirty="0" smtClean="0">
                <a:solidFill>
                  <a:schemeClr val="tx1">
                    <a:lumMod val="85000"/>
                  </a:schemeClr>
                </a:solidFill>
              </a:rPr>
              <a:t>Development </a:t>
            </a:r>
            <a:r>
              <a:rPr lang="en-US" sz="2000" b="1" i="1" dirty="0">
                <a:solidFill>
                  <a:schemeClr val="tx1">
                    <a:lumMod val="85000"/>
                  </a:schemeClr>
                </a:solidFill>
              </a:rPr>
              <a:t>of a Molecular and Genomic Toolkit for the Examination of Root Development in </a:t>
            </a:r>
            <a:r>
              <a:rPr lang="en-US" sz="2000" b="1" i="1" dirty="0" err="1">
                <a:solidFill>
                  <a:schemeClr val="tx1">
                    <a:lumMod val="85000"/>
                  </a:schemeClr>
                </a:solidFill>
              </a:rPr>
              <a:t>Selaginella</a:t>
            </a:r>
            <a:r>
              <a:rPr lang="en-US" sz="2000" b="1" i="1" dirty="0">
                <a:solidFill>
                  <a:schemeClr val="tx1">
                    <a:lumMod val="85000"/>
                  </a:schemeClr>
                </a:solidFill>
              </a:rPr>
              <a:t> moellendorffii</a:t>
            </a:r>
          </a:p>
          <a:p>
            <a:pPr algn="ctr"/>
            <a:endParaRPr lang="en-US" sz="2000" dirty="0" smtClean="0">
              <a:solidFill>
                <a:schemeClr val="accent4">
                  <a:lumMod val="90000"/>
                </a:schemeClr>
              </a:solidFill>
            </a:endParaRPr>
          </a:p>
        </p:txBody>
      </p:sp>
      <p:pic>
        <p:nvPicPr>
          <p:cNvPr id="2050" name="Picture 2"/>
          <p:cNvPicPr>
            <a:picLocks noChangeAspect="1" noChangeArrowheads="1"/>
          </p:cNvPicPr>
          <p:nvPr/>
        </p:nvPicPr>
        <p:blipFill>
          <a:blip r:embed="rId3" cstate="print"/>
          <a:srcRect/>
          <a:stretch>
            <a:fillRect/>
          </a:stretch>
        </p:blipFill>
        <p:spPr bwMode="auto">
          <a:xfrm>
            <a:off x="2057400" y="1981200"/>
            <a:ext cx="5122158" cy="3641416"/>
          </a:xfrm>
          <a:prstGeom prst="rect">
            <a:avLst/>
          </a:prstGeom>
          <a:noFill/>
          <a:ln w="9525">
            <a:noFill/>
            <a:miter lim="800000"/>
            <a:headEnd/>
            <a:tailEnd/>
          </a:ln>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519393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 Box 4"/>
          <p:cNvSpPr txBox="1">
            <a:spLocks noChangeArrowheads="1"/>
          </p:cNvSpPr>
          <p:nvPr/>
        </p:nvSpPr>
        <p:spPr bwMode="auto">
          <a:xfrm>
            <a:off x="46630" y="128826"/>
            <a:ext cx="9144000" cy="1169551"/>
          </a:xfrm>
          <a:prstGeom prst="rect">
            <a:avLst/>
          </a:prstGeom>
          <a:noFill/>
          <a:ln w="9525">
            <a:noFill/>
            <a:miter lim="800000"/>
            <a:headEnd/>
            <a:tailEnd/>
          </a:ln>
        </p:spPr>
        <p:txBody>
          <a:bodyPr>
            <a:spAutoFit/>
          </a:bodyPr>
          <a:lstStyle/>
          <a:p>
            <a:pPr fontAlgn="auto">
              <a:spcBef>
                <a:spcPct val="50000"/>
              </a:spcBef>
              <a:spcAft>
                <a:spcPts val="0"/>
              </a:spcAft>
              <a:defRPr/>
            </a:pPr>
            <a:r>
              <a:rPr lang="en-US" sz="2000" b="1" i="1" dirty="0" smtClean="0">
                <a:solidFill>
                  <a:schemeClr val="bg2">
                    <a:lumMod val="20000"/>
                    <a:lumOff val="80000"/>
                  </a:schemeClr>
                </a:solidFill>
                <a:latin typeface="+mj-lt"/>
              </a:rPr>
              <a:t>System is poised to address longstanding questions in early land plant root development and evolution… </a:t>
            </a:r>
            <a:endParaRPr lang="en-US" sz="2000" b="1" i="1" dirty="0">
              <a:solidFill>
                <a:schemeClr val="bg2">
                  <a:lumMod val="20000"/>
                  <a:lumOff val="80000"/>
                </a:schemeClr>
              </a:solidFill>
              <a:latin typeface="+mj-lt"/>
            </a:endParaRPr>
          </a:p>
          <a:p>
            <a:pPr fontAlgn="auto">
              <a:spcBef>
                <a:spcPct val="50000"/>
              </a:spcBef>
              <a:spcAft>
                <a:spcPts val="0"/>
              </a:spcAft>
              <a:defRPr/>
            </a:pPr>
            <a:r>
              <a:rPr lang="en-US" sz="2000" b="1" i="1" dirty="0" smtClean="0">
                <a:solidFill>
                  <a:schemeClr val="bg2">
                    <a:lumMod val="20000"/>
                    <a:lumOff val="80000"/>
                  </a:schemeClr>
                </a:solidFill>
                <a:latin typeface="+mj-lt"/>
                <a:cs typeface="+mn-cs"/>
              </a:rPr>
              <a:t>Interesting features:</a:t>
            </a:r>
          </a:p>
        </p:txBody>
      </p:sp>
      <p:pic>
        <p:nvPicPr>
          <p:cNvPr id="21512" name="Picture 8"/>
          <p:cNvPicPr>
            <a:picLocks noChangeAspect="1" noChangeArrowheads="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5709313" y="968991"/>
            <a:ext cx="3190875" cy="4276725"/>
          </a:xfrm>
          <a:prstGeom prst="rect">
            <a:avLst/>
          </a:prstGeom>
          <a:noFill/>
          <a:ln>
            <a:noFill/>
          </a:ln>
          <a:effectLst/>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pic>
        <p:nvPicPr>
          <p:cNvPr id="21514" name="Picture 10"/>
          <p:cNvPicPr>
            <a:picLocks noChangeAspect="1" noChangeArrowheads="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76200" y="838200"/>
            <a:ext cx="5048250" cy="3867150"/>
          </a:xfrm>
          <a:prstGeom prst="rect">
            <a:avLst/>
          </a:prstGeom>
          <a:noFill/>
          <a:ln>
            <a:noFill/>
          </a:ln>
          <a:effectLst/>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pic>
        <p:nvPicPr>
          <p:cNvPr id="21513" name="Picture 9"/>
          <p:cNvPicPr>
            <a:picLocks noChangeAspect="1" noChangeArrowheads="1"/>
          </p:cNvPicPr>
          <p:nvPr/>
        </p:nvPicPr>
        <p:blipFill>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5258653" y="3557943"/>
            <a:ext cx="3667125" cy="2895600"/>
          </a:xfrm>
          <a:prstGeom prst="rect">
            <a:avLst/>
          </a:prstGeom>
          <a:noFill/>
          <a:ln>
            <a:noFill/>
          </a:ln>
          <a:effectLst/>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pic>
        <p:nvPicPr>
          <p:cNvPr id="21511" name="Picture 7"/>
          <p:cNvPicPr>
            <a:picLocks noChangeAspect="1" noChangeArrowheads="1"/>
          </p:cNvPicPr>
          <p:nvPr/>
        </p:nvPicPr>
        <p:blipFill>
          <a:blip r:embed="rId5">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27747" y="3221480"/>
            <a:ext cx="4877653" cy="3507796"/>
          </a:xfrm>
          <a:prstGeom prst="rect">
            <a:avLst/>
          </a:prstGeom>
          <a:noFill/>
          <a:ln>
            <a:noFill/>
          </a:ln>
          <a:effectLst/>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6048295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Rectangle 4"/>
          <p:cNvSpPr/>
          <p:nvPr/>
        </p:nvSpPr>
        <p:spPr>
          <a:xfrm>
            <a:off x="152400" y="197108"/>
            <a:ext cx="8915400" cy="4832092"/>
          </a:xfrm>
          <a:prstGeom prst="rect">
            <a:avLst/>
          </a:prstGeom>
        </p:spPr>
        <p:txBody>
          <a:bodyPr wrap="square">
            <a:spAutoFit/>
          </a:bodyPr>
          <a:lstStyle/>
          <a:p>
            <a:r>
              <a:rPr lang="en-US" sz="2200" b="1" i="1" u="sng" dirty="0" smtClean="0">
                <a:solidFill>
                  <a:schemeClr val="tx1">
                    <a:lumMod val="85000"/>
                  </a:schemeClr>
                </a:solidFill>
              </a:rPr>
              <a:t>Chapter 5: </a:t>
            </a:r>
            <a:r>
              <a:rPr lang="en-US" sz="2200" b="1" i="1" dirty="0" smtClean="0">
                <a:solidFill>
                  <a:schemeClr val="tx1">
                    <a:lumMod val="85000"/>
                  </a:schemeClr>
                </a:solidFill>
              </a:rPr>
              <a:t>Characterization </a:t>
            </a:r>
            <a:r>
              <a:rPr lang="en-US" sz="2200" b="1" i="1" dirty="0">
                <a:solidFill>
                  <a:schemeClr val="tx1">
                    <a:lumMod val="85000"/>
                  </a:schemeClr>
                </a:solidFill>
              </a:rPr>
              <a:t>of Major Root Developmental Features in S. </a:t>
            </a:r>
            <a:r>
              <a:rPr lang="en-US" sz="2200" b="1" i="1" dirty="0" smtClean="0">
                <a:solidFill>
                  <a:schemeClr val="tx1">
                    <a:lumMod val="85000"/>
                  </a:schemeClr>
                </a:solidFill>
              </a:rPr>
              <a:t>moellendorffii</a:t>
            </a:r>
          </a:p>
          <a:p>
            <a:endParaRPr lang="en-US" sz="2200" b="1" i="1" dirty="0" smtClean="0">
              <a:solidFill>
                <a:schemeClr val="tx1">
                  <a:lumMod val="85000"/>
                </a:schemeClr>
              </a:solidFill>
            </a:endParaRPr>
          </a:p>
          <a:p>
            <a:endParaRPr lang="en-US" sz="2200" b="1" i="1" u="sng" dirty="0">
              <a:solidFill>
                <a:schemeClr val="tx1">
                  <a:lumMod val="85000"/>
                </a:schemeClr>
              </a:solidFill>
            </a:endParaRPr>
          </a:p>
          <a:p>
            <a:r>
              <a:rPr lang="en-US" sz="2000" i="1" dirty="0" smtClean="0">
                <a:solidFill>
                  <a:schemeClr val="tx1">
                    <a:lumMod val="85000"/>
                  </a:schemeClr>
                </a:solidFill>
              </a:rPr>
              <a:t>Does the sequenced </a:t>
            </a:r>
            <a:r>
              <a:rPr lang="en-US" sz="2000" i="1" dirty="0" err="1" smtClean="0">
                <a:solidFill>
                  <a:schemeClr val="tx1">
                    <a:lumMod val="85000"/>
                  </a:schemeClr>
                </a:solidFill>
              </a:rPr>
              <a:t>modelS</a:t>
            </a:r>
            <a:r>
              <a:rPr lang="en-US" sz="2000" i="1" dirty="0" smtClean="0">
                <a:solidFill>
                  <a:schemeClr val="tx1">
                    <a:lumMod val="85000"/>
                  </a:schemeClr>
                </a:solidFill>
              </a:rPr>
              <a:t>. </a:t>
            </a:r>
            <a:r>
              <a:rPr lang="en-US" sz="2000" i="1" dirty="0">
                <a:solidFill>
                  <a:schemeClr val="tx1">
                    <a:lumMod val="85000"/>
                  </a:schemeClr>
                </a:solidFill>
              </a:rPr>
              <a:t>m</a:t>
            </a:r>
            <a:r>
              <a:rPr lang="en-US" sz="2000" i="1" dirty="0" smtClean="0">
                <a:solidFill>
                  <a:schemeClr val="tx1">
                    <a:lumMod val="85000"/>
                  </a:schemeClr>
                </a:solidFill>
              </a:rPr>
              <a:t>oellendorffii </a:t>
            </a:r>
          </a:p>
          <a:p>
            <a:r>
              <a:rPr lang="en-US" sz="2000" i="1" dirty="0" smtClean="0">
                <a:solidFill>
                  <a:schemeClr val="tx1">
                    <a:lumMod val="85000"/>
                  </a:schemeClr>
                </a:solidFill>
              </a:rPr>
              <a:t> share the same developmental features </a:t>
            </a:r>
          </a:p>
          <a:p>
            <a:r>
              <a:rPr lang="en-US" sz="2000" i="1" dirty="0" smtClean="0">
                <a:solidFill>
                  <a:schemeClr val="tx1">
                    <a:lumMod val="85000"/>
                  </a:schemeClr>
                </a:solidFill>
              </a:rPr>
              <a:t>that have made </a:t>
            </a:r>
            <a:r>
              <a:rPr lang="en-US" sz="2000" i="1" dirty="0" err="1" smtClean="0">
                <a:solidFill>
                  <a:schemeClr val="tx1">
                    <a:lumMod val="85000"/>
                  </a:schemeClr>
                </a:solidFill>
              </a:rPr>
              <a:t>Selaginella</a:t>
            </a:r>
            <a:r>
              <a:rPr lang="en-US" sz="2000" i="1" dirty="0" smtClean="0">
                <a:solidFill>
                  <a:schemeClr val="tx1">
                    <a:lumMod val="85000"/>
                  </a:schemeClr>
                </a:solidFill>
              </a:rPr>
              <a:t> a system of </a:t>
            </a:r>
          </a:p>
          <a:p>
            <a:r>
              <a:rPr lang="en-US" sz="2000" i="1" dirty="0" smtClean="0">
                <a:solidFill>
                  <a:schemeClr val="tx1">
                    <a:lumMod val="85000"/>
                  </a:schemeClr>
                </a:solidFill>
              </a:rPr>
              <a:t>interest?</a:t>
            </a:r>
          </a:p>
          <a:p>
            <a:endParaRPr lang="en-US" sz="2000" b="1" i="1" u="sng" dirty="0" smtClean="0">
              <a:solidFill>
                <a:schemeClr val="tx1">
                  <a:lumMod val="85000"/>
                </a:schemeClr>
              </a:solidFill>
            </a:endParaRPr>
          </a:p>
          <a:p>
            <a:r>
              <a:rPr lang="en-US" sz="2000" b="1" i="1" u="sng" dirty="0" smtClean="0"/>
              <a:t>Result I :</a:t>
            </a:r>
          </a:p>
          <a:p>
            <a:r>
              <a:rPr lang="en-US" sz="2000" dirty="0"/>
              <a:t>D</a:t>
            </a:r>
            <a:r>
              <a:rPr lang="en-US" sz="2000" dirty="0" smtClean="0"/>
              <a:t>istinct developmental timeline, </a:t>
            </a:r>
          </a:p>
          <a:p>
            <a:r>
              <a:rPr lang="en-US" sz="2000" dirty="0" smtClean="0"/>
              <a:t>but shared key features</a:t>
            </a:r>
            <a:endParaRPr lang="en-US" sz="2000" dirty="0"/>
          </a:p>
          <a:p>
            <a:r>
              <a:rPr lang="en-US" sz="2000" dirty="0" smtClean="0"/>
              <a:t>	-shoot-borne roots</a:t>
            </a:r>
          </a:p>
          <a:p>
            <a:r>
              <a:rPr lang="en-US" sz="2000" dirty="0"/>
              <a:t>	</a:t>
            </a:r>
            <a:r>
              <a:rPr lang="en-US" sz="2000" dirty="0" smtClean="0"/>
              <a:t>-expansion by bifurcation</a:t>
            </a:r>
          </a:p>
          <a:p>
            <a:r>
              <a:rPr lang="en-US" sz="2000" dirty="0"/>
              <a:t>	</a:t>
            </a:r>
            <a:r>
              <a:rPr lang="en-US" sz="2000" dirty="0" smtClean="0"/>
              <a:t>-intermediate structure (</a:t>
            </a:r>
            <a:r>
              <a:rPr lang="en-US" sz="2000" dirty="0" err="1" smtClean="0"/>
              <a:t>rhizophore</a:t>
            </a:r>
            <a:r>
              <a:rPr lang="en-US" sz="2000" dirty="0" smtClean="0"/>
              <a:t>)</a:t>
            </a:r>
          </a:p>
        </p:txBody>
      </p:sp>
      <p:sp>
        <p:nvSpPr>
          <p:cNvPr id="18" name="TextBox 17"/>
          <p:cNvSpPr txBox="1"/>
          <p:nvPr/>
        </p:nvSpPr>
        <p:spPr>
          <a:xfrm>
            <a:off x="7162800" y="6477000"/>
            <a:ext cx="2590800" cy="369332"/>
          </a:xfrm>
          <a:prstGeom prst="rect">
            <a:avLst/>
          </a:prstGeom>
          <a:noFill/>
        </p:spPr>
        <p:txBody>
          <a:bodyPr wrap="square" rtlCol="0">
            <a:spAutoFit/>
          </a:bodyPr>
          <a:lstStyle/>
          <a:p>
            <a:r>
              <a:rPr lang="en-US" i="1" dirty="0" smtClean="0"/>
              <a:t>S. moellendorffii</a:t>
            </a:r>
            <a:endParaRPr lang="en-US" i="1" dirty="0"/>
          </a:p>
        </p:txBody>
      </p:sp>
      <p:pic>
        <p:nvPicPr>
          <p:cNvPr id="20" name="Picture 14"/>
          <p:cNvPicPr>
            <a:picLocks noChangeAspect="1" noChangeArrowheads="1"/>
          </p:cNvPicPr>
          <p:nvPr/>
        </p:nvPicPr>
        <p:blipFill>
          <a:blip r:embed="rId3" cstate="print"/>
          <a:srcRect/>
          <a:stretch>
            <a:fillRect/>
          </a:stretch>
        </p:blipFill>
        <p:spPr bwMode="auto">
          <a:xfrm>
            <a:off x="4876800" y="4572000"/>
            <a:ext cx="4191000" cy="2009775"/>
          </a:xfrm>
          <a:prstGeom prst="rect">
            <a:avLst/>
          </a:prstGeom>
          <a:noFill/>
          <a:ln w="9525">
            <a:noFill/>
            <a:miter lim="800000"/>
            <a:headEnd/>
            <a:tailEnd/>
          </a:ln>
        </p:spPr>
      </p:pic>
      <p:pic>
        <p:nvPicPr>
          <p:cNvPr id="21" name="Picture 10"/>
          <p:cNvPicPr>
            <a:picLocks noChangeAspect="1" noChangeArrowheads="1"/>
          </p:cNvPicPr>
          <p:nvPr/>
        </p:nvPicPr>
        <p:blipFill>
          <a:blip r:embed="rId4" cstate="print"/>
          <a:srcRect/>
          <a:stretch>
            <a:fillRect/>
          </a:stretch>
        </p:blipFill>
        <p:spPr bwMode="auto">
          <a:xfrm>
            <a:off x="4876800" y="990600"/>
            <a:ext cx="4191000" cy="998537"/>
          </a:xfrm>
          <a:prstGeom prst="rect">
            <a:avLst/>
          </a:prstGeom>
          <a:noFill/>
          <a:ln w="9525">
            <a:noFill/>
            <a:miter lim="800000"/>
            <a:headEnd/>
            <a:tailEnd/>
          </a:ln>
        </p:spPr>
      </p:pic>
      <p:sp>
        <p:nvSpPr>
          <p:cNvPr id="22" name="Line 7"/>
          <p:cNvSpPr>
            <a:spLocks noChangeShapeType="1"/>
          </p:cNvSpPr>
          <p:nvPr/>
        </p:nvSpPr>
        <p:spPr bwMode="auto">
          <a:xfrm>
            <a:off x="5105400" y="6019800"/>
            <a:ext cx="609600" cy="1587"/>
          </a:xfrm>
          <a:prstGeom prst="line">
            <a:avLst/>
          </a:prstGeom>
          <a:noFill/>
          <a:ln w="63500">
            <a:solidFill>
              <a:schemeClr val="tx1"/>
            </a:solidFill>
            <a:round/>
            <a:headEnd/>
            <a:tailEnd/>
          </a:ln>
        </p:spPr>
        <p:txBody>
          <a:bodyPr/>
          <a:lstStyle/>
          <a:p>
            <a:endParaRPr lang="en-US" dirty="0"/>
          </a:p>
        </p:txBody>
      </p:sp>
      <p:sp>
        <p:nvSpPr>
          <p:cNvPr id="23" name="Text Box 8"/>
          <p:cNvSpPr txBox="1">
            <a:spLocks noChangeArrowheads="1"/>
          </p:cNvSpPr>
          <p:nvPr/>
        </p:nvSpPr>
        <p:spPr bwMode="auto">
          <a:xfrm>
            <a:off x="5029200" y="6019800"/>
            <a:ext cx="762000" cy="366712"/>
          </a:xfrm>
          <a:prstGeom prst="rect">
            <a:avLst/>
          </a:prstGeom>
          <a:noFill/>
          <a:ln w="9525">
            <a:noFill/>
            <a:miter lim="800000"/>
            <a:headEnd/>
            <a:tailEnd/>
          </a:ln>
        </p:spPr>
        <p:txBody>
          <a:bodyPr>
            <a:spAutoFit/>
          </a:bodyPr>
          <a:lstStyle/>
          <a:p>
            <a:pPr>
              <a:spcBef>
                <a:spcPct val="50000"/>
              </a:spcBef>
            </a:pPr>
            <a:r>
              <a:rPr lang="en-US" b="1" dirty="0">
                <a:latin typeface="Calibri" pitchFamily="34" charset="0"/>
              </a:rPr>
              <a:t>1 cm</a:t>
            </a:r>
          </a:p>
        </p:txBody>
      </p:sp>
      <p:pic>
        <p:nvPicPr>
          <p:cNvPr id="24" name="Picture 11"/>
          <p:cNvPicPr>
            <a:picLocks noChangeAspect="1" noChangeArrowheads="1"/>
          </p:cNvPicPr>
          <p:nvPr/>
        </p:nvPicPr>
        <p:blipFill>
          <a:blip r:embed="rId5" cstate="print"/>
          <a:srcRect/>
          <a:stretch>
            <a:fillRect/>
          </a:stretch>
        </p:blipFill>
        <p:spPr bwMode="auto">
          <a:xfrm>
            <a:off x="4876800" y="1905000"/>
            <a:ext cx="4191000" cy="1258887"/>
          </a:xfrm>
          <a:prstGeom prst="rect">
            <a:avLst/>
          </a:prstGeom>
          <a:noFill/>
          <a:ln w="9525">
            <a:noFill/>
            <a:miter lim="800000"/>
            <a:headEnd/>
            <a:tailEnd/>
          </a:ln>
        </p:spPr>
      </p:pic>
      <p:sp>
        <p:nvSpPr>
          <p:cNvPr id="25" name="Text Box 5"/>
          <p:cNvSpPr txBox="1">
            <a:spLocks noChangeArrowheads="1"/>
          </p:cNvSpPr>
          <p:nvPr/>
        </p:nvSpPr>
        <p:spPr bwMode="auto">
          <a:xfrm>
            <a:off x="7162800" y="2667000"/>
            <a:ext cx="2057400" cy="457200"/>
          </a:xfrm>
          <a:prstGeom prst="rect">
            <a:avLst/>
          </a:prstGeom>
          <a:noFill/>
          <a:ln w="9525">
            <a:noFill/>
            <a:miter lim="800000"/>
            <a:headEnd/>
            <a:tailEnd/>
          </a:ln>
        </p:spPr>
        <p:txBody>
          <a:bodyPr>
            <a:spAutoFit/>
          </a:bodyPr>
          <a:lstStyle/>
          <a:p>
            <a:pPr>
              <a:spcBef>
                <a:spcPct val="50000"/>
              </a:spcBef>
            </a:pPr>
            <a:r>
              <a:rPr lang="en-US" sz="2400" b="1" dirty="0">
                <a:latin typeface="Calibri" pitchFamily="34" charset="0"/>
              </a:rPr>
              <a:t>Rhizophore</a:t>
            </a:r>
          </a:p>
        </p:txBody>
      </p:sp>
      <p:pic>
        <p:nvPicPr>
          <p:cNvPr id="26" name="Picture 13"/>
          <p:cNvPicPr>
            <a:picLocks noChangeAspect="1" noChangeArrowheads="1"/>
          </p:cNvPicPr>
          <p:nvPr/>
        </p:nvPicPr>
        <p:blipFill>
          <a:blip r:embed="rId6" cstate="print"/>
          <a:srcRect/>
          <a:stretch>
            <a:fillRect/>
          </a:stretch>
        </p:blipFill>
        <p:spPr bwMode="auto">
          <a:xfrm>
            <a:off x="4876800" y="3103562"/>
            <a:ext cx="4191000" cy="1620838"/>
          </a:xfrm>
          <a:prstGeom prst="rect">
            <a:avLst/>
          </a:prstGeom>
          <a:noFill/>
          <a:ln w="9525">
            <a:noFill/>
            <a:miter lim="800000"/>
            <a:headEnd/>
            <a:tailEnd/>
          </a:ln>
        </p:spPr>
      </p:pic>
      <p:sp>
        <p:nvSpPr>
          <p:cNvPr id="27" name="Line 18"/>
          <p:cNvSpPr>
            <a:spLocks noChangeShapeType="1"/>
          </p:cNvSpPr>
          <p:nvPr/>
        </p:nvSpPr>
        <p:spPr bwMode="auto">
          <a:xfrm flipH="1">
            <a:off x="5486400" y="2895600"/>
            <a:ext cx="1676400" cy="0"/>
          </a:xfrm>
          <a:prstGeom prst="line">
            <a:avLst/>
          </a:prstGeom>
          <a:noFill/>
          <a:ln w="60325">
            <a:solidFill>
              <a:schemeClr val="tx1"/>
            </a:solidFill>
            <a:round/>
            <a:headEnd/>
            <a:tailEnd type="triangle" w="med" len="med"/>
          </a:ln>
        </p:spPr>
        <p:txBody>
          <a:bodyPr/>
          <a:lstStyle/>
          <a:p>
            <a:endParaRPr lang="en-US" dirty="0"/>
          </a:p>
        </p:txBody>
      </p:sp>
      <p:sp>
        <p:nvSpPr>
          <p:cNvPr id="28" name="Text Box 19"/>
          <p:cNvSpPr txBox="1">
            <a:spLocks noChangeArrowheads="1"/>
          </p:cNvSpPr>
          <p:nvPr/>
        </p:nvSpPr>
        <p:spPr bwMode="auto">
          <a:xfrm>
            <a:off x="7239000" y="3484562"/>
            <a:ext cx="2057400" cy="457200"/>
          </a:xfrm>
          <a:prstGeom prst="rect">
            <a:avLst/>
          </a:prstGeom>
          <a:noFill/>
          <a:ln w="9525">
            <a:noFill/>
            <a:miter lim="800000"/>
            <a:headEnd/>
            <a:tailEnd/>
          </a:ln>
        </p:spPr>
        <p:txBody>
          <a:bodyPr>
            <a:spAutoFit/>
          </a:bodyPr>
          <a:lstStyle/>
          <a:p>
            <a:pPr>
              <a:spcBef>
                <a:spcPct val="50000"/>
              </a:spcBef>
            </a:pPr>
            <a:r>
              <a:rPr lang="en-US" sz="2400" b="1" dirty="0">
                <a:latin typeface="Calibri" pitchFamily="34" charset="0"/>
              </a:rPr>
              <a:t>Root</a:t>
            </a:r>
          </a:p>
        </p:txBody>
      </p:sp>
      <p:sp>
        <p:nvSpPr>
          <p:cNvPr id="29" name="Line 20"/>
          <p:cNvSpPr>
            <a:spLocks noChangeShapeType="1"/>
          </p:cNvSpPr>
          <p:nvPr/>
        </p:nvSpPr>
        <p:spPr bwMode="auto">
          <a:xfrm flipH="1">
            <a:off x="6400800" y="3886200"/>
            <a:ext cx="1600200" cy="0"/>
          </a:xfrm>
          <a:prstGeom prst="line">
            <a:avLst/>
          </a:prstGeom>
          <a:noFill/>
          <a:ln w="60325">
            <a:solidFill>
              <a:schemeClr val="tx1"/>
            </a:solidFill>
            <a:round/>
            <a:headEnd/>
            <a:tailEnd type="triangle" w="med" len="med"/>
          </a:ln>
        </p:spPr>
        <p:txBody>
          <a:bodyPr/>
          <a:lstStyle/>
          <a:p>
            <a:endParaRPr lang="en-US" dirty="0"/>
          </a:p>
        </p:txBody>
      </p:sp>
      <p:sp>
        <p:nvSpPr>
          <p:cNvPr id="30" name="Text Box 24"/>
          <p:cNvSpPr txBox="1">
            <a:spLocks noChangeArrowheads="1"/>
          </p:cNvSpPr>
          <p:nvPr/>
        </p:nvSpPr>
        <p:spPr bwMode="auto">
          <a:xfrm>
            <a:off x="6400800" y="1219200"/>
            <a:ext cx="2819400" cy="822325"/>
          </a:xfrm>
          <a:prstGeom prst="rect">
            <a:avLst/>
          </a:prstGeom>
          <a:noFill/>
          <a:ln w="9525">
            <a:noFill/>
            <a:miter lim="800000"/>
            <a:headEnd/>
            <a:tailEnd/>
          </a:ln>
        </p:spPr>
        <p:txBody>
          <a:bodyPr>
            <a:spAutoFit/>
          </a:bodyPr>
          <a:lstStyle/>
          <a:p>
            <a:pPr algn="ctr">
              <a:spcBef>
                <a:spcPct val="50000"/>
              </a:spcBef>
            </a:pPr>
            <a:r>
              <a:rPr lang="en-US" sz="2400" b="1" dirty="0">
                <a:latin typeface="Calibri" pitchFamily="34" charset="0"/>
              </a:rPr>
              <a:t>Angle Meristem Outgrowth</a:t>
            </a:r>
          </a:p>
        </p:txBody>
      </p:sp>
      <p:sp>
        <p:nvSpPr>
          <p:cNvPr id="31" name="Line 25"/>
          <p:cNvSpPr>
            <a:spLocks noChangeShapeType="1"/>
          </p:cNvSpPr>
          <p:nvPr/>
        </p:nvSpPr>
        <p:spPr bwMode="auto">
          <a:xfrm flipH="1">
            <a:off x="5562600" y="1447800"/>
            <a:ext cx="1066800" cy="0"/>
          </a:xfrm>
          <a:prstGeom prst="line">
            <a:avLst/>
          </a:prstGeom>
          <a:noFill/>
          <a:ln w="60325">
            <a:solidFill>
              <a:schemeClr val="tx1"/>
            </a:solidFill>
            <a:round/>
            <a:headEnd/>
            <a:tailEnd type="triangle" w="med" len="med"/>
          </a:ln>
        </p:spPr>
        <p:txBody>
          <a:bodyPr/>
          <a:lstStyle/>
          <a:p>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2856500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9" name="TextBox 38"/>
          <p:cNvSpPr txBox="1"/>
          <p:nvPr/>
        </p:nvSpPr>
        <p:spPr>
          <a:xfrm>
            <a:off x="4648200" y="609600"/>
            <a:ext cx="4114800" cy="2062103"/>
          </a:xfrm>
          <a:prstGeom prst="rect">
            <a:avLst/>
          </a:prstGeom>
          <a:noFill/>
        </p:spPr>
        <p:txBody>
          <a:bodyPr wrap="square" rtlCol="0">
            <a:spAutoFit/>
          </a:bodyPr>
          <a:lstStyle/>
          <a:p>
            <a:r>
              <a:rPr lang="en-US" sz="3200" dirty="0" smtClean="0"/>
              <a:t>The Trajectory of Regenerating Plant Cells </a:t>
            </a:r>
          </a:p>
          <a:p>
            <a:endParaRPr lang="en-US" sz="3200" dirty="0" smtClean="0"/>
          </a:p>
        </p:txBody>
      </p:sp>
      <p:graphicFrame>
        <p:nvGraphicFramePr>
          <p:cNvPr id="181251" name="Object 4"/>
          <p:cNvGraphicFramePr>
            <a:graphicFrameLocks noChangeAspect="1"/>
          </p:cNvGraphicFramePr>
          <p:nvPr/>
        </p:nvGraphicFramePr>
        <p:xfrm>
          <a:off x="0" y="533400"/>
          <a:ext cx="4572000" cy="5421145"/>
        </p:xfrm>
        <a:graphic>
          <a:graphicData uri="http://schemas.openxmlformats.org/presentationml/2006/ole">
            <p:oleObj spid="_x0000_s181251" name="Image" r:id="rId4" imgW="5495555" imgH="7333503" progId="">
              <p:embed/>
            </p:oleObj>
          </a:graphicData>
        </a:graphic>
      </p:graphicFrame>
      <p:sp>
        <p:nvSpPr>
          <p:cNvPr id="43" name="TextBox 42"/>
          <p:cNvSpPr txBox="1"/>
          <p:nvPr/>
        </p:nvSpPr>
        <p:spPr>
          <a:xfrm>
            <a:off x="6248400" y="3581400"/>
            <a:ext cx="2685351" cy="830997"/>
          </a:xfrm>
          <a:prstGeom prst="rect">
            <a:avLst/>
          </a:prstGeom>
          <a:noFill/>
        </p:spPr>
        <p:txBody>
          <a:bodyPr wrap="none" rtlCol="0">
            <a:spAutoFit/>
          </a:bodyPr>
          <a:lstStyle/>
          <a:p>
            <a:r>
              <a:rPr lang="en-US" sz="2400" dirty="0" smtClean="0">
                <a:solidFill>
                  <a:srgbClr val="FFFF00"/>
                </a:solidFill>
              </a:rPr>
              <a:t>Kenneth Birnbaum</a:t>
            </a:r>
          </a:p>
          <a:p>
            <a:r>
              <a:rPr lang="en-US" sz="2400" dirty="0" smtClean="0">
                <a:solidFill>
                  <a:srgbClr val="FFFF00"/>
                </a:solidFill>
              </a:rPr>
              <a:t>New York University</a:t>
            </a:r>
            <a:endParaRPr lang="en-US" sz="2400" dirty="0">
              <a:solidFill>
                <a:srgbClr val="FFFF00"/>
              </a:solidFill>
            </a:endParaRPr>
          </a:p>
        </p:txBody>
      </p:sp>
      <p:pic>
        <p:nvPicPr>
          <p:cNvPr id="5" name="Picture 7" descr="CGSB_logo"/>
          <p:cNvPicPr>
            <a:picLocks noChangeAspect="1" noChangeArrowheads="1"/>
          </p:cNvPicPr>
          <p:nvPr/>
        </p:nvPicPr>
        <p:blipFill>
          <a:blip r:embed="rId5"/>
          <a:srcRect/>
          <a:stretch>
            <a:fillRect/>
          </a:stretch>
        </p:blipFill>
        <p:spPr bwMode="auto">
          <a:xfrm>
            <a:off x="6608763" y="4533900"/>
            <a:ext cx="1925637" cy="2057400"/>
          </a:xfrm>
          <a:prstGeom prst="rect">
            <a:avLst/>
          </a:prstGeom>
          <a:noFill/>
          <a:ln w="9525">
            <a:noFill/>
            <a:miter lim="800000"/>
            <a:headEnd/>
            <a:tailEnd/>
          </a:ln>
        </p:spPr>
      </p:pic>
      <p:sp>
        <p:nvSpPr>
          <p:cNvPr id="6" name="TextBox 5"/>
          <p:cNvSpPr txBox="1"/>
          <p:nvPr/>
        </p:nvSpPr>
        <p:spPr>
          <a:xfrm>
            <a:off x="457200" y="6096000"/>
            <a:ext cx="4228967" cy="369332"/>
          </a:xfrm>
          <a:prstGeom prst="rect">
            <a:avLst/>
          </a:prstGeom>
          <a:noFill/>
        </p:spPr>
        <p:txBody>
          <a:bodyPr wrap="none" rtlCol="0">
            <a:spAutoFit/>
          </a:bodyPr>
          <a:lstStyle/>
          <a:p>
            <a:r>
              <a:rPr lang="en-US" dirty="0" smtClean="0"/>
              <a:t>Santa Cruz Developmental Biology Meeting</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4" name="Picture 23" descr="rootcolorsIII.tif"/>
          <p:cNvPicPr>
            <a:picLocks noChangeAspect="1"/>
          </p:cNvPicPr>
          <p:nvPr/>
        </p:nvPicPr>
        <p:blipFill>
          <a:blip r:embed="rId2"/>
          <a:stretch>
            <a:fillRect/>
          </a:stretch>
        </p:blipFill>
        <p:spPr>
          <a:xfrm>
            <a:off x="659892" y="126492"/>
            <a:ext cx="3557016" cy="6605016"/>
          </a:xfrm>
          <a:prstGeom prst="rect">
            <a:avLst/>
          </a:prstGeom>
        </p:spPr>
      </p:pic>
      <p:sp>
        <p:nvSpPr>
          <p:cNvPr id="5" name="Line 4"/>
          <p:cNvSpPr>
            <a:spLocks noChangeShapeType="1"/>
          </p:cNvSpPr>
          <p:nvPr/>
        </p:nvSpPr>
        <p:spPr bwMode="auto">
          <a:xfrm flipH="1" flipV="1">
            <a:off x="2666999" y="4800599"/>
            <a:ext cx="838198" cy="176517"/>
          </a:xfrm>
          <a:prstGeom prst="line">
            <a:avLst/>
          </a:prstGeom>
          <a:noFill/>
          <a:ln w="38100">
            <a:solidFill>
              <a:srgbClr val="FFFFFF"/>
            </a:solidFill>
            <a:round/>
            <a:headEnd/>
            <a:tailEnd type="triangle" w="med" len="med"/>
          </a:ln>
          <a:effectLst/>
        </p:spPr>
        <p:txBody>
          <a:bodyPr>
            <a:prstTxWarp prst="textNoShape">
              <a:avLst/>
            </a:prstTxWarp>
          </a:bodyPr>
          <a:lstStyle/>
          <a:p>
            <a:endParaRPr lang="en-US"/>
          </a:p>
        </p:txBody>
      </p:sp>
      <p:sp>
        <p:nvSpPr>
          <p:cNvPr id="6" name="Text Box 5"/>
          <p:cNvSpPr txBox="1">
            <a:spLocks noChangeArrowheads="1"/>
          </p:cNvSpPr>
          <p:nvPr/>
        </p:nvSpPr>
        <p:spPr bwMode="auto">
          <a:xfrm>
            <a:off x="3576343" y="4799816"/>
            <a:ext cx="2012653" cy="369332"/>
          </a:xfrm>
          <a:prstGeom prst="rect">
            <a:avLst/>
          </a:prstGeom>
          <a:noFill/>
          <a:ln w="9525">
            <a:noFill/>
            <a:miter lim="800000"/>
            <a:headEnd/>
            <a:tailEnd/>
          </a:ln>
          <a:effectLst/>
        </p:spPr>
        <p:txBody>
          <a:bodyPr wrap="square">
            <a:prstTxWarp prst="textNoShape">
              <a:avLst/>
            </a:prstTxWarp>
            <a:spAutoFit/>
          </a:bodyPr>
          <a:lstStyle/>
          <a:p>
            <a:pPr>
              <a:spcBef>
                <a:spcPct val="50000"/>
              </a:spcBef>
            </a:pPr>
            <a:r>
              <a:rPr lang="en-US" dirty="0">
                <a:solidFill>
                  <a:schemeClr val="tx2">
                    <a:lumMod val="40000"/>
                    <a:lumOff val="60000"/>
                  </a:schemeClr>
                </a:solidFill>
              </a:rPr>
              <a:t>Quiescent Center</a:t>
            </a:r>
          </a:p>
        </p:txBody>
      </p:sp>
      <p:sp>
        <p:nvSpPr>
          <p:cNvPr id="7" name="Line 14"/>
          <p:cNvSpPr>
            <a:spLocks noChangeShapeType="1"/>
          </p:cNvSpPr>
          <p:nvPr/>
        </p:nvSpPr>
        <p:spPr bwMode="auto">
          <a:xfrm>
            <a:off x="1066800" y="4343400"/>
            <a:ext cx="1295400" cy="990600"/>
          </a:xfrm>
          <a:prstGeom prst="line">
            <a:avLst/>
          </a:prstGeom>
          <a:noFill/>
          <a:ln w="38100">
            <a:solidFill>
              <a:srgbClr val="FFFFFF"/>
            </a:solidFill>
            <a:round/>
            <a:headEnd/>
            <a:tailEnd type="triangle" w="med" len="med"/>
          </a:ln>
          <a:effectLst/>
        </p:spPr>
        <p:txBody>
          <a:bodyPr>
            <a:prstTxWarp prst="textNoShape">
              <a:avLst/>
            </a:prstTxWarp>
          </a:bodyPr>
          <a:lstStyle/>
          <a:p>
            <a:endParaRPr lang="en-US"/>
          </a:p>
        </p:txBody>
      </p:sp>
      <p:sp>
        <p:nvSpPr>
          <p:cNvPr id="8" name="Text Box 15"/>
          <p:cNvSpPr txBox="1">
            <a:spLocks noChangeArrowheads="1"/>
          </p:cNvSpPr>
          <p:nvPr/>
        </p:nvSpPr>
        <p:spPr bwMode="auto">
          <a:xfrm flipH="1">
            <a:off x="0" y="3810000"/>
            <a:ext cx="1407247" cy="369332"/>
          </a:xfrm>
          <a:prstGeom prst="rect">
            <a:avLst/>
          </a:prstGeom>
          <a:noFill/>
          <a:ln w="9525">
            <a:noFill/>
            <a:miter lim="800000"/>
            <a:headEnd/>
            <a:tailEnd/>
          </a:ln>
          <a:effectLst/>
        </p:spPr>
        <p:txBody>
          <a:bodyPr wrap="square">
            <a:prstTxWarp prst="textNoShape">
              <a:avLst/>
            </a:prstTxWarp>
            <a:spAutoFit/>
          </a:bodyPr>
          <a:lstStyle/>
          <a:p>
            <a:pPr>
              <a:spcBef>
                <a:spcPct val="50000"/>
              </a:spcBef>
            </a:pPr>
            <a:r>
              <a:rPr lang="en-US" dirty="0" err="1"/>
              <a:t>Columella</a:t>
            </a:r>
            <a:endParaRPr lang="en-US" dirty="0"/>
          </a:p>
        </p:txBody>
      </p:sp>
      <p:sp>
        <p:nvSpPr>
          <p:cNvPr id="10" name="TextBox 9"/>
          <p:cNvSpPr txBox="1"/>
          <p:nvPr/>
        </p:nvSpPr>
        <p:spPr>
          <a:xfrm>
            <a:off x="4180484" y="2221468"/>
            <a:ext cx="1305916" cy="369332"/>
          </a:xfrm>
          <a:prstGeom prst="rect">
            <a:avLst/>
          </a:prstGeom>
          <a:noFill/>
        </p:spPr>
        <p:txBody>
          <a:bodyPr wrap="square" rtlCol="0">
            <a:spAutoFit/>
          </a:bodyPr>
          <a:lstStyle/>
          <a:p>
            <a:r>
              <a:rPr lang="en-US" dirty="0" smtClean="0"/>
              <a:t>Endodermis</a:t>
            </a:r>
            <a:endParaRPr lang="en-US" dirty="0"/>
          </a:p>
        </p:txBody>
      </p:sp>
      <p:sp>
        <p:nvSpPr>
          <p:cNvPr id="11" name="TextBox 10"/>
          <p:cNvSpPr txBox="1"/>
          <p:nvPr/>
        </p:nvSpPr>
        <p:spPr>
          <a:xfrm>
            <a:off x="4457581" y="2590800"/>
            <a:ext cx="800219" cy="369332"/>
          </a:xfrm>
          <a:prstGeom prst="rect">
            <a:avLst/>
          </a:prstGeom>
          <a:noFill/>
        </p:spPr>
        <p:txBody>
          <a:bodyPr wrap="square" rtlCol="0">
            <a:spAutoFit/>
          </a:bodyPr>
          <a:lstStyle/>
          <a:p>
            <a:r>
              <a:rPr lang="en-US" dirty="0" smtClean="0"/>
              <a:t>Cortex</a:t>
            </a:r>
            <a:endParaRPr lang="en-US" dirty="0"/>
          </a:p>
        </p:txBody>
      </p:sp>
      <p:sp>
        <p:nvSpPr>
          <p:cNvPr id="12" name="TextBox 11"/>
          <p:cNvSpPr txBox="1"/>
          <p:nvPr/>
        </p:nvSpPr>
        <p:spPr>
          <a:xfrm>
            <a:off x="4594180" y="2971800"/>
            <a:ext cx="1120820" cy="369332"/>
          </a:xfrm>
          <a:prstGeom prst="rect">
            <a:avLst/>
          </a:prstGeom>
          <a:noFill/>
        </p:spPr>
        <p:txBody>
          <a:bodyPr wrap="square" rtlCol="0">
            <a:spAutoFit/>
          </a:bodyPr>
          <a:lstStyle/>
          <a:p>
            <a:r>
              <a:rPr lang="en-US" dirty="0" smtClean="0"/>
              <a:t>Epidermis</a:t>
            </a:r>
            <a:endParaRPr lang="en-US" dirty="0"/>
          </a:p>
        </p:txBody>
      </p:sp>
      <p:cxnSp>
        <p:nvCxnSpPr>
          <p:cNvPr id="14" name="Straight Arrow Connector 13"/>
          <p:cNvCxnSpPr/>
          <p:nvPr/>
        </p:nvCxnSpPr>
        <p:spPr>
          <a:xfrm rot="10800000" flipV="1">
            <a:off x="2806949" y="2094756"/>
            <a:ext cx="1269004" cy="1325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10800000" flipV="1">
            <a:off x="2895600" y="2438400"/>
            <a:ext cx="1295400" cy="1166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10800000">
            <a:off x="3061073" y="2788791"/>
            <a:ext cx="1358528" cy="1894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10800000">
            <a:off x="3200402" y="3136653"/>
            <a:ext cx="1447798" cy="1894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57200" y="-228600"/>
            <a:ext cx="8229600" cy="1143000"/>
          </a:xfrm>
        </p:spPr>
        <p:txBody>
          <a:bodyPr/>
          <a:lstStyle/>
          <a:p>
            <a:r>
              <a:rPr lang="en-US" dirty="0" smtClean="0"/>
              <a:t>Radial Anatomy</a:t>
            </a:r>
            <a:endParaRPr lang="en-US" dirty="0"/>
          </a:p>
        </p:txBody>
      </p:sp>
      <p:sp>
        <p:nvSpPr>
          <p:cNvPr id="23" name="TextBox 22"/>
          <p:cNvSpPr txBox="1"/>
          <p:nvPr/>
        </p:nvSpPr>
        <p:spPr>
          <a:xfrm>
            <a:off x="4038600" y="1877824"/>
            <a:ext cx="1012191" cy="369332"/>
          </a:xfrm>
          <a:prstGeom prst="rect">
            <a:avLst/>
          </a:prstGeom>
          <a:noFill/>
        </p:spPr>
        <p:txBody>
          <a:bodyPr wrap="square" rtlCol="0">
            <a:spAutoFit/>
          </a:bodyPr>
          <a:lstStyle/>
          <a:p>
            <a:r>
              <a:rPr lang="en-US" dirty="0" err="1" smtClean="0"/>
              <a:t>Pericycle</a:t>
            </a:r>
            <a:endParaRPr lang="en-US" dirty="0"/>
          </a:p>
        </p:txBody>
      </p:sp>
      <p:sp>
        <p:nvSpPr>
          <p:cNvPr id="36" name="TextBox 35"/>
          <p:cNvSpPr txBox="1"/>
          <p:nvPr/>
        </p:nvSpPr>
        <p:spPr>
          <a:xfrm>
            <a:off x="3810000" y="1611868"/>
            <a:ext cx="1012191" cy="369332"/>
          </a:xfrm>
          <a:prstGeom prst="rect">
            <a:avLst/>
          </a:prstGeom>
          <a:noFill/>
        </p:spPr>
        <p:txBody>
          <a:bodyPr wrap="square" rtlCol="0">
            <a:spAutoFit/>
          </a:bodyPr>
          <a:lstStyle/>
          <a:p>
            <a:r>
              <a:rPr lang="en-US" dirty="0" smtClean="0"/>
              <a:t>Phloem</a:t>
            </a:r>
            <a:endParaRPr lang="en-US" dirty="0"/>
          </a:p>
        </p:txBody>
      </p:sp>
      <p:cxnSp>
        <p:nvCxnSpPr>
          <p:cNvPr id="37" name="Straight Arrow Connector 36"/>
          <p:cNvCxnSpPr/>
          <p:nvPr/>
        </p:nvCxnSpPr>
        <p:spPr>
          <a:xfrm rot="10800000" flipV="1">
            <a:off x="2514600" y="1522412"/>
            <a:ext cx="11430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3636009" y="1307068"/>
            <a:ext cx="1012191" cy="369332"/>
          </a:xfrm>
          <a:prstGeom prst="rect">
            <a:avLst/>
          </a:prstGeom>
          <a:noFill/>
        </p:spPr>
        <p:txBody>
          <a:bodyPr wrap="square" rtlCol="0">
            <a:spAutoFit/>
          </a:bodyPr>
          <a:lstStyle/>
          <a:p>
            <a:r>
              <a:rPr lang="en-US" dirty="0" smtClean="0"/>
              <a:t>Xylem</a:t>
            </a:r>
            <a:endParaRPr lang="en-US" dirty="0"/>
          </a:p>
        </p:txBody>
      </p:sp>
      <p:cxnSp>
        <p:nvCxnSpPr>
          <p:cNvPr id="47" name="Straight Arrow Connector 46"/>
          <p:cNvCxnSpPr/>
          <p:nvPr/>
        </p:nvCxnSpPr>
        <p:spPr>
          <a:xfrm rot="10800000" flipV="1">
            <a:off x="2667000" y="1828799"/>
            <a:ext cx="1143000" cy="1325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1" name="Right Brace 50"/>
          <p:cNvSpPr/>
          <p:nvPr/>
        </p:nvSpPr>
        <p:spPr>
          <a:xfrm>
            <a:off x="5105400" y="1447800"/>
            <a:ext cx="228600" cy="762000"/>
          </a:xfrm>
          <a:prstGeom prst="righ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TextBox 51"/>
          <p:cNvSpPr txBox="1"/>
          <p:nvPr/>
        </p:nvSpPr>
        <p:spPr>
          <a:xfrm>
            <a:off x="5411694" y="1651496"/>
            <a:ext cx="648247" cy="369332"/>
          </a:xfrm>
          <a:prstGeom prst="rect">
            <a:avLst/>
          </a:prstGeom>
          <a:noFill/>
        </p:spPr>
        <p:txBody>
          <a:bodyPr wrap="none" rtlCol="0">
            <a:spAutoFit/>
          </a:bodyPr>
          <a:lstStyle/>
          <a:p>
            <a:r>
              <a:rPr lang="en-US" dirty="0" smtClean="0"/>
              <a:t>Stele</a:t>
            </a:r>
            <a:endParaRPr lang="en-US" dirty="0"/>
          </a:p>
        </p:txBody>
      </p:sp>
      <p:sp>
        <p:nvSpPr>
          <p:cNvPr id="53" name="Oval 52"/>
          <p:cNvSpPr/>
          <p:nvPr/>
        </p:nvSpPr>
        <p:spPr>
          <a:xfrm>
            <a:off x="7467600" y="4800600"/>
            <a:ext cx="381000" cy="381000"/>
          </a:xfrm>
          <a:prstGeom prst="ellipse">
            <a:avLst/>
          </a:prstGeom>
          <a:solidFill>
            <a:srgbClr val="0000FF"/>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4" name="Oval 53"/>
          <p:cNvSpPr/>
          <p:nvPr/>
        </p:nvSpPr>
        <p:spPr>
          <a:xfrm>
            <a:off x="7620000" y="4495800"/>
            <a:ext cx="381000" cy="3810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5" name="Oval 54"/>
          <p:cNvSpPr/>
          <p:nvPr/>
        </p:nvSpPr>
        <p:spPr>
          <a:xfrm>
            <a:off x="7772400" y="4191000"/>
            <a:ext cx="381000" cy="381000"/>
          </a:xfrm>
          <a:prstGeom prst="ellipse">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6" name="Oval 55"/>
          <p:cNvSpPr/>
          <p:nvPr/>
        </p:nvSpPr>
        <p:spPr>
          <a:xfrm>
            <a:off x="7848600" y="3810000"/>
            <a:ext cx="381000" cy="381000"/>
          </a:xfrm>
          <a:prstGeom prst="ellipse">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7" name="Oval 56"/>
          <p:cNvSpPr/>
          <p:nvPr/>
        </p:nvSpPr>
        <p:spPr>
          <a:xfrm>
            <a:off x="7924800" y="3429000"/>
            <a:ext cx="381000" cy="381000"/>
          </a:xfrm>
          <a:prstGeom prst="ellipse">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8" name="Chord 57"/>
          <p:cNvSpPr/>
          <p:nvPr/>
        </p:nvSpPr>
        <p:spPr>
          <a:xfrm rot="9737636">
            <a:off x="7637977" y="4488624"/>
            <a:ext cx="359921" cy="383061"/>
          </a:xfrm>
          <a:prstGeom prst="chord">
            <a:avLst>
              <a:gd name="adj1" fmla="val 2654972"/>
              <a:gd name="adj2" fmla="val 13958436"/>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9" name="TextBox 58"/>
          <p:cNvSpPr txBox="1"/>
          <p:nvPr/>
        </p:nvSpPr>
        <p:spPr>
          <a:xfrm>
            <a:off x="6733216" y="2514600"/>
            <a:ext cx="1648784" cy="369332"/>
          </a:xfrm>
          <a:prstGeom prst="rect">
            <a:avLst/>
          </a:prstGeom>
          <a:noFill/>
        </p:spPr>
        <p:txBody>
          <a:bodyPr wrap="square" rtlCol="0">
            <a:spAutoFit/>
          </a:bodyPr>
          <a:lstStyle/>
          <a:p>
            <a:r>
              <a:rPr lang="en-US" dirty="0" smtClean="0">
                <a:solidFill>
                  <a:schemeClr val="bg1"/>
                </a:solidFill>
              </a:rPr>
              <a:t>Stem Cell Niche</a:t>
            </a:r>
            <a:endParaRPr lang="en-US" dirty="0">
              <a:solidFill>
                <a:schemeClr val="bg1"/>
              </a:solidFill>
            </a:endParaRPr>
          </a:p>
        </p:txBody>
      </p:sp>
      <p:sp>
        <p:nvSpPr>
          <p:cNvPr id="60" name="TextBox 59"/>
          <p:cNvSpPr txBox="1"/>
          <p:nvPr/>
        </p:nvSpPr>
        <p:spPr>
          <a:xfrm>
            <a:off x="6172200" y="4165312"/>
            <a:ext cx="1060882" cy="646331"/>
          </a:xfrm>
          <a:prstGeom prst="rect">
            <a:avLst/>
          </a:prstGeom>
          <a:noFill/>
        </p:spPr>
        <p:txBody>
          <a:bodyPr wrap="square" rtlCol="0">
            <a:spAutoFit/>
          </a:bodyPr>
          <a:lstStyle/>
          <a:p>
            <a:r>
              <a:rPr lang="en-US" dirty="0" smtClean="0">
                <a:solidFill>
                  <a:srgbClr val="FFFFFF"/>
                </a:solidFill>
              </a:rPr>
              <a:t>Stem Cell  (Initial)</a:t>
            </a:r>
            <a:endParaRPr lang="en-US" dirty="0">
              <a:solidFill>
                <a:srgbClr val="FFFFFF"/>
              </a:solidFill>
            </a:endParaRPr>
          </a:p>
        </p:txBody>
      </p:sp>
      <p:sp>
        <p:nvSpPr>
          <p:cNvPr id="61" name="TextBox 60"/>
          <p:cNvSpPr txBox="1"/>
          <p:nvPr/>
        </p:nvSpPr>
        <p:spPr>
          <a:xfrm>
            <a:off x="6527059" y="2971800"/>
            <a:ext cx="1881081" cy="369332"/>
          </a:xfrm>
          <a:prstGeom prst="rect">
            <a:avLst/>
          </a:prstGeom>
          <a:noFill/>
        </p:spPr>
        <p:txBody>
          <a:bodyPr wrap="square" rtlCol="0">
            <a:spAutoFit/>
          </a:bodyPr>
          <a:lstStyle/>
          <a:p>
            <a:r>
              <a:rPr lang="en-US" dirty="0" smtClean="0">
                <a:solidFill>
                  <a:srgbClr val="FFFFFF"/>
                </a:solidFill>
              </a:rPr>
              <a:t>More Mature Cell</a:t>
            </a:r>
            <a:endParaRPr lang="en-US" dirty="0">
              <a:solidFill>
                <a:srgbClr val="FFFFFF"/>
              </a:solidFill>
            </a:endParaRPr>
          </a:p>
        </p:txBody>
      </p:sp>
      <p:cxnSp>
        <p:nvCxnSpPr>
          <p:cNvPr id="62" name="Straight Arrow Connector 61"/>
          <p:cNvCxnSpPr>
            <a:endCxn id="54" idx="2"/>
          </p:cNvCxnSpPr>
          <p:nvPr/>
        </p:nvCxnSpPr>
        <p:spPr>
          <a:xfrm>
            <a:off x="6781800" y="4495800"/>
            <a:ext cx="838200" cy="190500"/>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sp>
        <p:nvSpPr>
          <p:cNvPr id="63" name="Rectangle 62"/>
          <p:cNvSpPr/>
          <p:nvPr/>
        </p:nvSpPr>
        <p:spPr>
          <a:xfrm>
            <a:off x="6096000" y="2895600"/>
            <a:ext cx="2514600" cy="25908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69331"/>
              </a:solidFill>
            </a:endParaRPr>
          </a:p>
        </p:txBody>
      </p:sp>
      <p:cxnSp>
        <p:nvCxnSpPr>
          <p:cNvPr id="64" name="Straight Arrow Connector 63"/>
          <p:cNvCxnSpPr/>
          <p:nvPr/>
        </p:nvCxnSpPr>
        <p:spPr>
          <a:xfrm>
            <a:off x="7315200" y="3352800"/>
            <a:ext cx="533400" cy="152400"/>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a:off x="5422900" y="5016500"/>
            <a:ext cx="19050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3" name="Group 24"/>
          <p:cNvGrpSpPr>
            <a:grpSpLocks/>
          </p:cNvGrpSpPr>
          <p:nvPr/>
        </p:nvGrpSpPr>
        <p:grpSpPr bwMode="auto">
          <a:xfrm>
            <a:off x="152400" y="2060387"/>
            <a:ext cx="8991600" cy="3502213"/>
            <a:chOff x="544513" y="3239146"/>
            <a:chExt cx="8110537" cy="2958455"/>
          </a:xfrm>
        </p:grpSpPr>
        <p:grpSp>
          <p:nvGrpSpPr>
            <p:cNvPr id="4" name="Group 24"/>
            <p:cNvGrpSpPr>
              <a:grpSpLocks/>
            </p:cNvGrpSpPr>
            <p:nvPr/>
          </p:nvGrpSpPr>
          <p:grpSpPr bwMode="auto">
            <a:xfrm>
              <a:off x="544513" y="3668713"/>
              <a:ext cx="8110537" cy="2528888"/>
              <a:chOff x="343" y="2311"/>
              <a:chExt cx="5109" cy="1593"/>
            </a:xfrm>
          </p:grpSpPr>
          <p:grpSp>
            <p:nvGrpSpPr>
              <p:cNvPr id="5" name="Group 17"/>
              <p:cNvGrpSpPr>
                <a:grpSpLocks/>
              </p:cNvGrpSpPr>
              <p:nvPr/>
            </p:nvGrpSpPr>
            <p:grpSpPr bwMode="auto">
              <a:xfrm>
                <a:off x="365" y="2531"/>
                <a:ext cx="5087" cy="1360"/>
                <a:chOff x="365" y="2531"/>
                <a:chExt cx="5087" cy="1360"/>
              </a:xfrm>
            </p:grpSpPr>
            <p:pic>
              <p:nvPicPr>
                <p:cNvPr id="390154" name="Picture 4" descr="reg"/>
                <p:cNvPicPr>
                  <a:picLocks noChangeAspect="1" noChangeArrowheads="1"/>
                </p:cNvPicPr>
                <p:nvPr/>
              </p:nvPicPr>
              <p:blipFill>
                <a:blip r:embed="rId4"/>
                <a:srcRect/>
                <a:stretch>
                  <a:fillRect/>
                </a:stretch>
              </p:blipFill>
              <p:spPr bwMode="auto">
                <a:xfrm>
                  <a:off x="365" y="2531"/>
                  <a:ext cx="5087" cy="1093"/>
                </a:xfrm>
                <a:prstGeom prst="rect">
                  <a:avLst/>
                </a:prstGeom>
                <a:noFill/>
                <a:ln w="9525">
                  <a:noFill/>
                  <a:miter lim="800000"/>
                  <a:headEnd/>
                  <a:tailEnd/>
                </a:ln>
              </p:spPr>
            </p:pic>
            <p:sp>
              <p:nvSpPr>
                <p:cNvPr id="390155" name="Text Box 12"/>
                <p:cNvSpPr txBox="1">
                  <a:spLocks noChangeArrowheads="1"/>
                </p:cNvSpPr>
                <p:nvPr/>
              </p:nvSpPr>
              <p:spPr bwMode="auto">
                <a:xfrm>
                  <a:off x="365" y="3547"/>
                  <a:ext cx="420" cy="344"/>
                </a:xfrm>
                <a:prstGeom prst="rect">
                  <a:avLst/>
                </a:prstGeom>
                <a:noFill/>
                <a:ln w="9525">
                  <a:noFill/>
                  <a:miter lim="800000"/>
                  <a:headEnd/>
                  <a:tailEnd/>
                </a:ln>
              </p:spPr>
              <p:txBody>
                <a:bodyPr wrap="square">
                  <a:prstTxWarp prst="textNoShape">
                    <a:avLst/>
                  </a:prstTxWarp>
                  <a:spAutoFit/>
                </a:bodyPr>
                <a:lstStyle/>
                <a:p>
                  <a:r>
                    <a:rPr lang="en-US">
                      <a:solidFill>
                        <a:schemeClr val="bg1"/>
                      </a:solidFill>
                      <a:latin typeface="Book Antiqua" pitchFamily="-84" charset="0"/>
                    </a:rPr>
                    <a:t>50 </a:t>
                  </a:r>
                  <a:r>
                    <a:rPr lang="en-US">
                      <a:solidFill>
                        <a:schemeClr val="bg1"/>
                      </a:solidFill>
                      <a:latin typeface="Book Antiqua" pitchFamily="-84" charset="0"/>
                      <a:sym typeface="Symbol" pitchFamily="-84" charset="2"/>
                    </a:rPr>
                    <a:t></a:t>
                  </a:r>
                  <a:r>
                    <a:rPr lang="en-US">
                      <a:solidFill>
                        <a:schemeClr val="bg1"/>
                      </a:solidFill>
                      <a:latin typeface="Book Antiqua" pitchFamily="-84" charset="0"/>
                    </a:rPr>
                    <a:t>m</a:t>
                  </a:r>
                </a:p>
              </p:txBody>
            </p:sp>
          </p:grpSp>
          <p:sp>
            <p:nvSpPr>
              <p:cNvPr id="390156" name="Text Box 15"/>
              <p:cNvSpPr txBox="1">
                <a:spLocks noChangeArrowheads="1"/>
              </p:cNvSpPr>
              <p:nvPr/>
            </p:nvSpPr>
            <p:spPr bwMode="auto">
              <a:xfrm>
                <a:off x="576" y="2311"/>
                <a:ext cx="287" cy="180"/>
              </a:xfrm>
              <a:prstGeom prst="rect">
                <a:avLst/>
              </a:prstGeom>
              <a:noFill/>
              <a:ln w="9525">
                <a:noFill/>
                <a:miter lim="800000"/>
                <a:headEnd/>
                <a:tailEnd/>
              </a:ln>
            </p:spPr>
            <p:txBody>
              <a:bodyPr wrap="square">
                <a:prstTxWarp prst="textNoShape">
                  <a:avLst/>
                </a:prstTxWarp>
                <a:spAutoFit/>
              </a:bodyPr>
              <a:lstStyle/>
              <a:p>
                <a:r>
                  <a:rPr lang="en-US" sz="1600">
                    <a:solidFill>
                      <a:schemeClr val="bg1"/>
                    </a:solidFill>
                    <a:latin typeface="Calibri" pitchFamily="-84" charset="0"/>
                  </a:rPr>
                  <a:t>cut</a:t>
                </a:r>
              </a:p>
            </p:txBody>
          </p:sp>
          <p:sp>
            <p:nvSpPr>
              <p:cNvPr id="390157" name="Text Box 16"/>
              <p:cNvSpPr txBox="1">
                <a:spLocks noChangeArrowheads="1"/>
              </p:cNvSpPr>
              <p:nvPr/>
            </p:nvSpPr>
            <p:spPr bwMode="auto">
              <a:xfrm>
                <a:off x="4754" y="2311"/>
                <a:ext cx="429" cy="180"/>
              </a:xfrm>
              <a:prstGeom prst="rect">
                <a:avLst/>
              </a:prstGeom>
              <a:noFill/>
              <a:ln w="9525">
                <a:noFill/>
                <a:miter lim="800000"/>
                <a:headEnd/>
                <a:tailEnd/>
              </a:ln>
            </p:spPr>
            <p:txBody>
              <a:bodyPr wrap="square">
                <a:prstTxWarp prst="textNoShape">
                  <a:avLst/>
                </a:prstTxWarp>
                <a:spAutoFit/>
              </a:bodyPr>
              <a:lstStyle/>
              <a:p>
                <a:r>
                  <a:rPr lang="en-US" sz="1600">
                    <a:solidFill>
                      <a:schemeClr val="bg1"/>
                    </a:solidFill>
                    <a:latin typeface="Calibri" pitchFamily="-84" charset="0"/>
                  </a:rPr>
                  <a:t>5 dpc</a:t>
                </a:r>
              </a:p>
            </p:txBody>
          </p:sp>
          <p:sp>
            <p:nvSpPr>
              <p:cNvPr id="390158" name="Text Box 17"/>
              <p:cNvSpPr txBox="1">
                <a:spLocks noChangeArrowheads="1"/>
              </p:cNvSpPr>
              <p:nvPr/>
            </p:nvSpPr>
            <p:spPr bwMode="auto">
              <a:xfrm>
                <a:off x="3785" y="2311"/>
                <a:ext cx="429" cy="180"/>
              </a:xfrm>
              <a:prstGeom prst="rect">
                <a:avLst/>
              </a:prstGeom>
              <a:noFill/>
              <a:ln w="9525">
                <a:noFill/>
                <a:miter lim="800000"/>
                <a:headEnd/>
                <a:tailEnd/>
              </a:ln>
            </p:spPr>
            <p:txBody>
              <a:bodyPr wrap="square">
                <a:prstTxWarp prst="textNoShape">
                  <a:avLst/>
                </a:prstTxWarp>
                <a:spAutoFit/>
              </a:bodyPr>
              <a:lstStyle/>
              <a:p>
                <a:r>
                  <a:rPr lang="en-US" sz="1600">
                    <a:solidFill>
                      <a:schemeClr val="bg1"/>
                    </a:solidFill>
                    <a:latin typeface="Calibri" pitchFamily="-84" charset="0"/>
                  </a:rPr>
                  <a:t>4 dpc</a:t>
                </a:r>
              </a:p>
            </p:txBody>
          </p:sp>
          <p:sp>
            <p:nvSpPr>
              <p:cNvPr id="390159" name="Text Box 18"/>
              <p:cNvSpPr txBox="1">
                <a:spLocks noChangeArrowheads="1"/>
              </p:cNvSpPr>
              <p:nvPr/>
            </p:nvSpPr>
            <p:spPr bwMode="auto">
              <a:xfrm>
                <a:off x="2928" y="2311"/>
                <a:ext cx="429" cy="180"/>
              </a:xfrm>
              <a:prstGeom prst="rect">
                <a:avLst/>
              </a:prstGeom>
              <a:noFill/>
              <a:ln w="9525">
                <a:noFill/>
                <a:miter lim="800000"/>
                <a:headEnd/>
                <a:tailEnd/>
              </a:ln>
            </p:spPr>
            <p:txBody>
              <a:bodyPr wrap="square">
                <a:prstTxWarp prst="textNoShape">
                  <a:avLst/>
                </a:prstTxWarp>
                <a:spAutoFit/>
              </a:bodyPr>
              <a:lstStyle/>
              <a:p>
                <a:r>
                  <a:rPr lang="en-US" sz="1600">
                    <a:solidFill>
                      <a:schemeClr val="bg1"/>
                    </a:solidFill>
                    <a:latin typeface="Calibri" pitchFamily="-84" charset="0"/>
                  </a:rPr>
                  <a:t>3 dpc</a:t>
                </a:r>
              </a:p>
            </p:txBody>
          </p:sp>
          <p:sp>
            <p:nvSpPr>
              <p:cNvPr id="390160" name="Text Box 19"/>
              <p:cNvSpPr txBox="1">
                <a:spLocks noChangeArrowheads="1"/>
              </p:cNvSpPr>
              <p:nvPr/>
            </p:nvSpPr>
            <p:spPr bwMode="auto">
              <a:xfrm>
                <a:off x="2098" y="2311"/>
                <a:ext cx="429" cy="180"/>
              </a:xfrm>
              <a:prstGeom prst="rect">
                <a:avLst/>
              </a:prstGeom>
              <a:noFill/>
              <a:ln w="9525">
                <a:noFill/>
                <a:miter lim="800000"/>
                <a:headEnd/>
                <a:tailEnd/>
              </a:ln>
            </p:spPr>
            <p:txBody>
              <a:bodyPr wrap="square">
                <a:prstTxWarp prst="textNoShape">
                  <a:avLst/>
                </a:prstTxWarp>
                <a:spAutoFit/>
              </a:bodyPr>
              <a:lstStyle/>
              <a:p>
                <a:r>
                  <a:rPr lang="en-US" sz="1600">
                    <a:solidFill>
                      <a:schemeClr val="bg1"/>
                    </a:solidFill>
                    <a:latin typeface="Calibri" pitchFamily="-84" charset="0"/>
                  </a:rPr>
                  <a:t>2 dpc</a:t>
                </a:r>
              </a:p>
            </p:txBody>
          </p:sp>
          <p:sp>
            <p:nvSpPr>
              <p:cNvPr id="390161" name="Text Box 20"/>
              <p:cNvSpPr txBox="1">
                <a:spLocks noChangeArrowheads="1"/>
              </p:cNvSpPr>
              <p:nvPr/>
            </p:nvSpPr>
            <p:spPr bwMode="auto">
              <a:xfrm>
                <a:off x="1310" y="2311"/>
                <a:ext cx="429" cy="180"/>
              </a:xfrm>
              <a:prstGeom prst="rect">
                <a:avLst/>
              </a:prstGeom>
              <a:noFill/>
              <a:ln w="9525">
                <a:noFill/>
                <a:miter lim="800000"/>
                <a:headEnd/>
                <a:tailEnd/>
              </a:ln>
            </p:spPr>
            <p:txBody>
              <a:bodyPr wrap="square">
                <a:prstTxWarp prst="textNoShape">
                  <a:avLst/>
                </a:prstTxWarp>
                <a:spAutoFit/>
              </a:bodyPr>
              <a:lstStyle/>
              <a:p>
                <a:r>
                  <a:rPr lang="en-US" sz="1600">
                    <a:solidFill>
                      <a:schemeClr val="bg1"/>
                    </a:solidFill>
                    <a:latin typeface="Calibri" pitchFamily="-84" charset="0"/>
                  </a:rPr>
                  <a:t>1 dpc</a:t>
                </a:r>
              </a:p>
            </p:txBody>
          </p:sp>
          <p:sp>
            <p:nvSpPr>
              <p:cNvPr id="390162" name="Text Box 21"/>
              <p:cNvSpPr txBox="1">
                <a:spLocks noChangeArrowheads="1"/>
              </p:cNvSpPr>
              <p:nvPr/>
            </p:nvSpPr>
            <p:spPr bwMode="auto">
              <a:xfrm>
                <a:off x="343" y="3724"/>
                <a:ext cx="1231" cy="180"/>
              </a:xfrm>
              <a:prstGeom prst="rect">
                <a:avLst/>
              </a:prstGeom>
              <a:noFill/>
              <a:ln w="9525">
                <a:noFill/>
                <a:miter lim="800000"/>
                <a:headEnd/>
                <a:tailEnd/>
              </a:ln>
            </p:spPr>
            <p:txBody>
              <a:bodyPr wrap="square">
                <a:prstTxWarp prst="textNoShape">
                  <a:avLst/>
                </a:prstTxWarp>
                <a:spAutoFit/>
              </a:bodyPr>
              <a:lstStyle/>
              <a:p>
                <a:r>
                  <a:rPr lang="en-US" sz="1600">
                    <a:solidFill>
                      <a:schemeClr val="bg1"/>
                    </a:solidFill>
                    <a:latin typeface="Book Antiqua" pitchFamily="-84" charset="0"/>
                  </a:rPr>
                  <a:t>dpc = days post-cut</a:t>
                </a:r>
              </a:p>
            </p:txBody>
          </p:sp>
        </p:grpSp>
        <p:cxnSp>
          <p:nvCxnSpPr>
            <p:cNvPr id="22" name="Straight Arrow Connector 21"/>
            <p:cNvCxnSpPr/>
            <p:nvPr/>
          </p:nvCxnSpPr>
          <p:spPr>
            <a:xfrm>
              <a:off x="604838" y="3634348"/>
              <a:ext cx="3525837" cy="7936"/>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90164" name="TextBox 23"/>
            <p:cNvSpPr txBox="1">
              <a:spLocks noChangeArrowheads="1"/>
            </p:cNvSpPr>
            <p:nvPr/>
          </p:nvSpPr>
          <p:spPr bwMode="auto">
            <a:xfrm>
              <a:off x="596685" y="3239146"/>
              <a:ext cx="641522" cy="311989"/>
            </a:xfrm>
            <a:prstGeom prst="rect">
              <a:avLst/>
            </a:prstGeom>
            <a:noFill/>
            <a:ln w="9525">
              <a:noFill/>
              <a:miter lim="800000"/>
              <a:headEnd/>
              <a:tailEnd/>
            </a:ln>
          </p:spPr>
          <p:txBody>
            <a:bodyPr wrap="square">
              <a:prstTxWarp prst="textNoShape">
                <a:avLst/>
              </a:prstTxWarp>
              <a:spAutoFit/>
            </a:bodyPr>
            <a:lstStyle/>
            <a:p>
              <a:r>
                <a:rPr lang="en-US">
                  <a:solidFill>
                    <a:schemeClr val="bg1"/>
                  </a:solidFill>
                  <a:latin typeface="Book Antiqua" pitchFamily="-84" charset="0"/>
                </a:rPr>
                <a:t>time</a:t>
              </a:r>
            </a:p>
          </p:txBody>
        </p:sp>
      </p:grpSp>
      <p:sp>
        <p:nvSpPr>
          <p:cNvPr id="390165" name="Line 21"/>
          <p:cNvSpPr>
            <a:spLocks noChangeShapeType="1"/>
          </p:cNvSpPr>
          <p:nvPr/>
        </p:nvSpPr>
        <p:spPr bwMode="auto">
          <a:xfrm flipV="1">
            <a:off x="4191000" y="1662112"/>
            <a:ext cx="3276600" cy="14288"/>
          </a:xfrm>
          <a:prstGeom prst="line">
            <a:avLst/>
          </a:prstGeom>
          <a:noFill/>
          <a:ln w="57150">
            <a:solidFill>
              <a:schemeClr val="bg1"/>
            </a:solidFill>
            <a:round/>
            <a:headEnd/>
            <a:tailEnd/>
          </a:ln>
          <a:effectLst/>
        </p:spPr>
        <p:txBody>
          <a:bodyPr>
            <a:prstTxWarp prst="textNoShape">
              <a:avLst/>
            </a:prstTxWarp>
          </a:bodyPr>
          <a:lstStyle/>
          <a:p>
            <a:endParaRPr lang="en-US"/>
          </a:p>
        </p:txBody>
      </p:sp>
      <p:sp>
        <p:nvSpPr>
          <p:cNvPr id="390167" name="Text Box 23"/>
          <p:cNvSpPr txBox="1">
            <a:spLocks noChangeArrowheads="1"/>
          </p:cNvSpPr>
          <p:nvPr/>
        </p:nvSpPr>
        <p:spPr bwMode="auto">
          <a:xfrm>
            <a:off x="1828800" y="2362200"/>
            <a:ext cx="929255" cy="369332"/>
          </a:xfrm>
          <a:prstGeom prst="rect">
            <a:avLst/>
          </a:prstGeom>
          <a:noFill/>
          <a:ln w="9525">
            <a:noFill/>
            <a:miter lim="800000"/>
            <a:headEnd/>
            <a:tailEnd/>
          </a:ln>
          <a:effectLst/>
        </p:spPr>
        <p:txBody>
          <a:bodyPr wrap="square">
            <a:prstTxWarp prst="textNoShape">
              <a:avLst/>
            </a:prstTxWarp>
            <a:spAutoFit/>
          </a:bodyPr>
          <a:lstStyle/>
          <a:p>
            <a:pPr>
              <a:spcBef>
                <a:spcPct val="50000"/>
              </a:spcBef>
            </a:pPr>
            <a:r>
              <a:rPr lang="en-US" dirty="0" smtClean="0"/>
              <a:t>1 day</a:t>
            </a:r>
            <a:endParaRPr lang="en-US" dirty="0"/>
          </a:p>
        </p:txBody>
      </p:sp>
      <p:sp>
        <p:nvSpPr>
          <p:cNvPr id="390172" name="Line 28"/>
          <p:cNvSpPr>
            <a:spLocks noChangeShapeType="1"/>
          </p:cNvSpPr>
          <p:nvPr/>
        </p:nvSpPr>
        <p:spPr bwMode="auto">
          <a:xfrm>
            <a:off x="6386513" y="1676400"/>
            <a:ext cx="0" cy="823912"/>
          </a:xfrm>
          <a:prstGeom prst="line">
            <a:avLst/>
          </a:prstGeom>
          <a:noFill/>
          <a:ln w="57150">
            <a:solidFill>
              <a:schemeClr val="bg1"/>
            </a:solidFill>
            <a:round/>
            <a:headEnd/>
            <a:tailEnd type="triangle" w="med" len="med"/>
          </a:ln>
          <a:effectLst/>
        </p:spPr>
        <p:txBody>
          <a:bodyPr>
            <a:prstTxWarp prst="textNoShape">
              <a:avLst/>
            </a:prstTxWarp>
          </a:bodyPr>
          <a:lstStyle/>
          <a:p>
            <a:endParaRPr lang="en-US"/>
          </a:p>
        </p:txBody>
      </p:sp>
      <p:sp>
        <p:nvSpPr>
          <p:cNvPr id="390173" name="Line 29"/>
          <p:cNvSpPr>
            <a:spLocks noChangeShapeType="1"/>
          </p:cNvSpPr>
          <p:nvPr/>
        </p:nvSpPr>
        <p:spPr bwMode="auto">
          <a:xfrm>
            <a:off x="7467600" y="1676400"/>
            <a:ext cx="0" cy="838200"/>
          </a:xfrm>
          <a:prstGeom prst="line">
            <a:avLst/>
          </a:prstGeom>
          <a:noFill/>
          <a:ln w="57150">
            <a:solidFill>
              <a:schemeClr val="bg1"/>
            </a:solidFill>
            <a:round/>
            <a:headEnd/>
            <a:tailEnd type="triangle" w="med" len="med"/>
          </a:ln>
          <a:effectLst/>
        </p:spPr>
        <p:txBody>
          <a:bodyPr>
            <a:prstTxWarp prst="textNoShape">
              <a:avLst/>
            </a:prstTxWarp>
          </a:bodyPr>
          <a:lstStyle/>
          <a:p>
            <a:endParaRPr lang="en-US"/>
          </a:p>
        </p:txBody>
      </p:sp>
      <p:sp>
        <p:nvSpPr>
          <p:cNvPr id="390174" name="Text Box 30"/>
          <p:cNvSpPr txBox="1">
            <a:spLocks noChangeArrowheads="1"/>
          </p:cNvSpPr>
          <p:nvPr/>
        </p:nvSpPr>
        <p:spPr bwMode="auto">
          <a:xfrm>
            <a:off x="2626996" y="1143000"/>
            <a:ext cx="3890007" cy="584776"/>
          </a:xfrm>
          <a:prstGeom prst="rect">
            <a:avLst/>
          </a:prstGeom>
          <a:noFill/>
          <a:ln w="9525">
            <a:noFill/>
            <a:miter lim="800000"/>
            <a:headEnd/>
            <a:tailEnd/>
          </a:ln>
          <a:effectLst/>
        </p:spPr>
        <p:txBody>
          <a:bodyPr wrap="none">
            <a:prstTxWarp prst="textNoShape">
              <a:avLst/>
            </a:prstTxWarp>
            <a:spAutoFit/>
          </a:bodyPr>
          <a:lstStyle/>
          <a:p>
            <a:r>
              <a:rPr lang="en-US" sz="3200" dirty="0" smtClean="0"/>
              <a:t>Root Tip Regeneration</a:t>
            </a:r>
            <a:endParaRPr lang="en-US" sz="3200" dirty="0"/>
          </a:p>
        </p:txBody>
      </p:sp>
      <p:sp>
        <p:nvSpPr>
          <p:cNvPr id="390177" name="Freeform 33"/>
          <p:cNvSpPr>
            <a:spLocks/>
          </p:cNvSpPr>
          <p:nvPr/>
        </p:nvSpPr>
        <p:spPr bwMode="auto">
          <a:xfrm>
            <a:off x="6424613" y="1266825"/>
            <a:ext cx="1066800" cy="304800"/>
          </a:xfrm>
          <a:custGeom>
            <a:avLst/>
            <a:gdLst/>
            <a:ahLst/>
            <a:cxnLst>
              <a:cxn ang="0">
                <a:pos x="0" y="192"/>
              </a:cxn>
              <a:cxn ang="0">
                <a:pos x="336" y="0"/>
              </a:cxn>
              <a:cxn ang="0">
                <a:pos x="672" y="192"/>
              </a:cxn>
            </a:cxnLst>
            <a:rect l="0" t="0" r="r" b="b"/>
            <a:pathLst>
              <a:path w="672" h="192">
                <a:moveTo>
                  <a:pt x="0" y="192"/>
                </a:moveTo>
                <a:cubicBezTo>
                  <a:pt x="112" y="96"/>
                  <a:pt x="224" y="0"/>
                  <a:pt x="336" y="0"/>
                </a:cubicBezTo>
                <a:cubicBezTo>
                  <a:pt x="448" y="0"/>
                  <a:pt x="560" y="96"/>
                  <a:pt x="672" y="192"/>
                </a:cubicBezTo>
              </a:path>
            </a:pathLst>
          </a:custGeom>
          <a:noFill/>
          <a:ln w="38100" cmpd="sng">
            <a:solidFill>
              <a:schemeClr val="bg1"/>
            </a:solidFill>
            <a:round/>
            <a:headEnd type="none" w="med" len="med"/>
            <a:tailEnd type="triangle" w="med" len="med"/>
          </a:ln>
          <a:effectLst/>
        </p:spPr>
        <p:txBody>
          <a:bodyPr>
            <a:prstTxWarp prst="textNoShape">
              <a:avLst/>
            </a:prstTxWarp>
          </a:bodyPr>
          <a:lstStyle/>
          <a:p>
            <a:endParaRPr lang="en-US"/>
          </a:p>
        </p:txBody>
      </p:sp>
      <p:sp>
        <p:nvSpPr>
          <p:cNvPr id="34" name="Text Box 23"/>
          <p:cNvSpPr txBox="1">
            <a:spLocks noChangeArrowheads="1"/>
          </p:cNvSpPr>
          <p:nvPr/>
        </p:nvSpPr>
        <p:spPr bwMode="auto">
          <a:xfrm>
            <a:off x="3048000" y="2362200"/>
            <a:ext cx="929255" cy="369332"/>
          </a:xfrm>
          <a:prstGeom prst="rect">
            <a:avLst/>
          </a:prstGeom>
          <a:noFill/>
          <a:ln w="9525">
            <a:noFill/>
            <a:miter lim="800000"/>
            <a:headEnd/>
            <a:tailEnd/>
          </a:ln>
          <a:effectLst/>
        </p:spPr>
        <p:txBody>
          <a:bodyPr wrap="square">
            <a:prstTxWarp prst="textNoShape">
              <a:avLst/>
            </a:prstTxWarp>
            <a:spAutoFit/>
          </a:bodyPr>
          <a:lstStyle/>
          <a:p>
            <a:pPr>
              <a:spcBef>
                <a:spcPct val="50000"/>
              </a:spcBef>
            </a:pPr>
            <a:r>
              <a:rPr lang="en-US" dirty="0" smtClean="0"/>
              <a:t>2 days</a:t>
            </a:r>
            <a:endParaRPr lang="en-US" dirty="0"/>
          </a:p>
        </p:txBody>
      </p:sp>
      <p:sp>
        <p:nvSpPr>
          <p:cNvPr id="35" name="Text Box 23"/>
          <p:cNvSpPr txBox="1">
            <a:spLocks noChangeArrowheads="1"/>
          </p:cNvSpPr>
          <p:nvPr/>
        </p:nvSpPr>
        <p:spPr bwMode="auto">
          <a:xfrm>
            <a:off x="4572000" y="2362200"/>
            <a:ext cx="929255" cy="369332"/>
          </a:xfrm>
          <a:prstGeom prst="rect">
            <a:avLst/>
          </a:prstGeom>
          <a:noFill/>
          <a:ln w="9525">
            <a:noFill/>
            <a:miter lim="800000"/>
            <a:headEnd/>
            <a:tailEnd/>
          </a:ln>
          <a:effectLst/>
        </p:spPr>
        <p:txBody>
          <a:bodyPr wrap="square">
            <a:prstTxWarp prst="textNoShape">
              <a:avLst/>
            </a:prstTxWarp>
            <a:spAutoFit/>
          </a:bodyPr>
          <a:lstStyle/>
          <a:p>
            <a:pPr>
              <a:spcBef>
                <a:spcPct val="50000"/>
              </a:spcBef>
            </a:pPr>
            <a:r>
              <a:rPr lang="en-US" dirty="0" smtClean="0"/>
              <a:t>3 days</a:t>
            </a:r>
            <a:endParaRPr lang="en-US" dirty="0"/>
          </a:p>
        </p:txBody>
      </p:sp>
      <p:sp>
        <p:nvSpPr>
          <p:cNvPr id="36" name="Text Box 23"/>
          <p:cNvSpPr txBox="1">
            <a:spLocks noChangeArrowheads="1"/>
          </p:cNvSpPr>
          <p:nvPr/>
        </p:nvSpPr>
        <p:spPr bwMode="auto">
          <a:xfrm>
            <a:off x="6096000" y="2362200"/>
            <a:ext cx="929255" cy="369332"/>
          </a:xfrm>
          <a:prstGeom prst="rect">
            <a:avLst/>
          </a:prstGeom>
          <a:noFill/>
          <a:ln w="9525">
            <a:noFill/>
            <a:miter lim="800000"/>
            <a:headEnd/>
            <a:tailEnd/>
          </a:ln>
          <a:effectLst/>
        </p:spPr>
        <p:txBody>
          <a:bodyPr wrap="square">
            <a:prstTxWarp prst="textNoShape">
              <a:avLst/>
            </a:prstTxWarp>
            <a:spAutoFit/>
          </a:bodyPr>
          <a:lstStyle/>
          <a:p>
            <a:pPr>
              <a:spcBef>
                <a:spcPct val="50000"/>
              </a:spcBef>
            </a:pPr>
            <a:r>
              <a:rPr lang="en-US" dirty="0" smtClean="0"/>
              <a:t>4 days</a:t>
            </a:r>
            <a:endParaRPr lang="en-US" dirty="0"/>
          </a:p>
        </p:txBody>
      </p:sp>
      <p:sp>
        <p:nvSpPr>
          <p:cNvPr id="37" name="Text Box 23"/>
          <p:cNvSpPr txBox="1">
            <a:spLocks noChangeArrowheads="1"/>
          </p:cNvSpPr>
          <p:nvPr/>
        </p:nvSpPr>
        <p:spPr bwMode="auto">
          <a:xfrm>
            <a:off x="7772400" y="2373868"/>
            <a:ext cx="929255" cy="369332"/>
          </a:xfrm>
          <a:prstGeom prst="rect">
            <a:avLst/>
          </a:prstGeom>
          <a:noFill/>
          <a:ln w="9525">
            <a:noFill/>
            <a:miter lim="800000"/>
            <a:headEnd/>
            <a:tailEnd/>
          </a:ln>
          <a:effectLst/>
        </p:spPr>
        <p:txBody>
          <a:bodyPr wrap="square">
            <a:prstTxWarp prst="textNoShape">
              <a:avLst/>
            </a:prstTxWarp>
            <a:spAutoFit/>
          </a:bodyPr>
          <a:lstStyle/>
          <a:p>
            <a:pPr>
              <a:spcBef>
                <a:spcPct val="50000"/>
              </a:spcBef>
            </a:pPr>
            <a:r>
              <a:rPr lang="en-US" dirty="0" smtClean="0"/>
              <a:t>5 days</a:t>
            </a:r>
            <a:endParaRPr lang="en-US" dirty="0"/>
          </a:p>
        </p:txBody>
      </p:sp>
      <p:sp>
        <p:nvSpPr>
          <p:cNvPr id="38" name="Text Box 23"/>
          <p:cNvSpPr txBox="1">
            <a:spLocks noChangeArrowheads="1"/>
          </p:cNvSpPr>
          <p:nvPr/>
        </p:nvSpPr>
        <p:spPr bwMode="auto">
          <a:xfrm>
            <a:off x="533400" y="2373868"/>
            <a:ext cx="929255" cy="369332"/>
          </a:xfrm>
          <a:prstGeom prst="rect">
            <a:avLst/>
          </a:prstGeom>
          <a:noFill/>
          <a:ln w="9525">
            <a:noFill/>
            <a:miter lim="800000"/>
            <a:headEnd/>
            <a:tailEnd/>
          </a:ln>
          <a:effectLst/>
        </p:spPr>
        <p:txBody>
          <a:bodyPr wrap="square">
            <a:prstTxWarp prst="textNoShape">
              <a:avLst/>
            </a:prstTxWarp>
            <a:spAutoFit/>
          </a:bodyPr>
          <a:lstStyle/>
          <a:p>
            <a:pPr>
              <a:spcBef>
                <a:spcPct val="50000"/>
              </a:spcBef>
            </a:pPr>
            <a:r>
              <a:rPr lang="en-US" dirty="0" smtClean="0"/>
              <a:t>0 day</a:t>
            </a:r>
            <a:endParaRPr lang="en-US" dirty="0"/>
          </a:p>
        </p:txBody>
      </p:sp>
      <p:graphicFrame>
        <p:nvGraphicFramePr>
          <p:cNvPr id="183300" name="Object 4"/>
          <p:cNvGraphicFramePr>
            <a:graphicFrameLocks noChangeAspect="1"/>
          </p:cNvGraphicFramePr>
          <p:nvPr/>
        </p:nvGraphicFramePr>
        <p:xfrm>
          <a:off x="0" y="0"/>
          <a:ext cx="1734576" cy="2057400"/>
        </p:xfrm>
        <a:graphic>
          <a:graphicData uri="http://schemas.openxmlformats.org/presentationml/2006/ole">
            <p:oleObj spid="_x0000_s183300" name="Image" r:id="rId5" imgW="5495555" imgH="7333503" progId="">
              <p:embed/>
            </p:oleObj>
          </a:graphicData>
        </a:graphic>
      </p:graphicFrame>
      <p:cxnSp>
        <p:nvCxnSpPr>
          <p:cNvPr id="30" name="Straight Connector 29"/>
          <p:cNvCxnSpPr/>
          <p:nvPr/>
        </p:nvCxnSpPr>
        <p:spPr>
          <a:xfrm>
            <a:off x="0" y="152400"/>
            <a:ext cx="1600200" cy="1588"/>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228600" y="4953000"/>
            <a:ext cx="782148" cy="369332"/>
          </a:xfrm>
          <a:prstGeom prst="rect">
            <a:avLst/>
          </a:prstGeom>
          <a:noFill/>
        </p:spPr>
        <p:txBody>
          <a:bodyPr wrap="none" rtlCol="0">
            <a:spAutoFit/>
          </a:bodyPr>
          <a:lstStyle/>
          <a:p>
            <a:r>
              <a:rPr lang="en-US" dirty="0" smtClean="0"/>
              <a:t>50 </a:t>
            </a:r>
            <a:r>
              <a:rPr lang="en-US" dirty="0" err="1" smtClean="0"/>
              <a:t>μm</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2" name="Group 37"/>
          <p:cNvGrpSpPr>
            <a:grpSpLocks/>
          </p:cNvGrpSpPr>
          <p:nvPr/>
        </p:nvGrpSpPr>
        <p:grpSpPr bwMode="auto">
          <a:xfrm>
            <a:off x="0" y="3865562"/>
            <a:ext cx="1520825" cy="2001838"/>
            <a:chOff x="-32543" y="4351283"/>
            <a:chExt cx="1522384" cy="2002220"/>
          </a:xfrm>
        </p:grpSpPr>
        <p:pic>
          <p:nvPicPr>
            <p:cNvPr id="5152" name="Picture 7"/>
            <p:cNvPicPr>
              <a:picLocks noChangeArrowheads="1"/>
            </p:cNvPicPr>
            <p:nvPr/>
          </p:nvPicPr>
          <p:blipFill>
            <a:blip r:embed="rId4"/>
            <a:srcRect/>
            <a:stretch>
              <a:fillRect/>
            </a:stretch>
          </p:blipFill>
          <p:spPr bwMode="auto">
            <a:xfrm>
              <a:off x="0" y="4356046"/>
              <a:ext cx="1482725" cy="1966912"/>
            </a:xfrm>
            <a:prstGeom prst="rect">
              <a:avLst/>
            </a:prstGeom>
            <a:noFill/>
            <a:ln w="12700">
              <a:noFill/>
              <a:miter lim="800000"/>
              <a:headEnd/>
              <a:tailEnd/>
            </a:ln>
          </p:spPr>
        </p:pic>
        <p:grpSp>
          <p:nvGrpSpPr>
            <p:cNvPr id="3" name="Group 36"/>
            <p:cNvGrpSpPr>
              <a:grpSpLocks/>
            </p:cNvGrpSpPr>
            <p:nvPr/>
          </p:nvGrpSpPr>
          <p:grpSpPr bwMode="auto">
            <a:xfrm>
              <a:off x="-32543" y="4351283"/>
              <a:ext cx="1522384" cy="2002220"/>
              <a:chOff x="-32543" y="4351283"/>
              <a:chExt cx="1522384" cy="2002220"/>
            </a:xfrm>
          </p:grpSpPr>
          <p:sp>
            <p:nvSpPr>
              <p:cNvPr id="5154" name="Text Box 12"/>
              <p:cNvSpPr txBox="1">
                <a:spLocks noChangeArrowheads="1"/>
              </p:cNvSpPr>
              <p:nvPr/>
            </p:nvSpPr>
            <p:spPr bwMode="auto">
              <a:xfrm rot="-5400000">
                <a:off x="-325437" y="5691188"/>
                <a:ext cx="922337" cy="336550"/>
              </a:xfrm>
              <a:prstGeom prst="rect">
                <a:avLst/>
              </a:prstGeom>
              <a:noFill/>
              <a:ln w="9525">
                <a:noFill/>
                <a:miter lim="800000"/>
                <a:headEnd/>
                <a:tailEnd/>
              </a:ln>
            </p:spPr>
            <p:txBody>
              <a:bodyPr wrap="none">
                <a:prstTxWarp prst="textNoShape">
                  <a:avLst/>
                </a:prstTxWarp>
                <a:spAutoFit/>
              </a:bodyPr>
              <a:lstStyle/>
              <a:p>
                <a:r>
                  <a:rPr lang="en-US" sz="1600" b="1" i="1">
                    <a:solidFill>
                      <a:schemeClr val="bg1"/>
                    </a:solidFill>
                    <a:latin typeface="Times New Roman" pitchFamily="-107" charset="0"/>
                  </a:rPr>
                  <a:t>PET 111</a:t>
                </a:r>
              </a:p>
            </p:txBody>
          </p:sp>
          <p:sp>
            <p:nvSpPr>
              <p:cNvPr id="36" name="Rectangle 35"/>
              <p:cNvSpPr/>
              <p:nvPr/>
            </p:nvSpPr>
            <p:spPr>
              <a:xfrm>
                <a:off x="-760" y="4351283"/>
                <a:ext cx="1490601" cy="20022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a typeface="Arial" pitchFamily="-107" charset="0"/>
                  <a:cs typeface="Arial" pitchFamily="-107" charset="0"/>
                </a:endParaRPr>
              </a:p>
            </p:txBody>
          </p:sp>
        </p:grpSp>
      </p:grpSp>
      <p:grpSp>
        <p:nvGrpSpPr>
          <p:cNvPr id="4" name="Group 46"/>
          <p:cNvGrpSpPr>
            <a:grpSpLocks/>
          </p:cNvGrpSpPr>
          <p:nvPr/>
        </p:nvGrpSpPr>
        <p:grpSpPr bwMode="auto">
          <a:xfrm>
            <a:off x="322263" y="52388"/>
            <a:ext cx="8821737" cy="6656387"/>
            <a:chOff x="323023" y="51847"/>
            <a:chExt cx="8820977" cy="6656325"/>
          </a:xfrm>
        </p:grpSpPr>
        <p:grpSp>
          <p:nvGrpSpPr>
            <p:cNvPr id="5" name="Group 44"/>
            <p:cNvGrpSpPr>
              <a:grpSpLocks/>
            </p:cNvGrpSpPr>
            <p:nvPr/>
          </p:nvGrpSpPr>
          <p:grpSpPr bwMode="auto">
            <a:xfrm>
              <a:off x="323023" y="51847"/>
              <a:ext cx="8820977" cy="5887300"/>
              <a:chOff x="323023" y="51847"/>
              <a:chExt cx="8820977" cy="5887300"/>
            </a:xfrm>
          </p:grpSpPr>
          <p:grpSp>
            <p:nvGrpSpPr>
              <p:cNvPr id="6" name="Group 13"/>
              <p:cNvGrpSpPr>
                <a:grpSpLocks/>
              </p:cNvGrpSpPr>
              <p:nvPr/>
            </p:nvGrpSpPr>
            <p:grpSpPr bwMode="auto">
              <a:xfrm>
                <a:off x="323023" y="5602597"/>
                <a:ext cx="8312149" cy="336550"/>
                <a:chOff x="197" y="486"/>
                <a:chExt cx="5236" cy="212"/>
              </a:xfrm>
            </p:grpSpPr>
            <p:sp>
              <p:nvSpPr>
                <p:cNvPr id="5146" name="Text Box 14"/>
                <p:cNvSpPr txBox="1">
                  <a:spLocks noChangeArrowheads="1"/>
                </p:cNvSpPr>
                <p:nvPr/>
              </p:nvSpPr>
              <p:spPr bwMode="auto">
                <a:xfrm>
                  <a:off x="197" y="486"/>
                  <a:ext cx="429" cy="212"/>
                </a:xfrm>
                <a:prstGeom prst="rect">
                  <a:avLst/>
                </a:prstGeom>
                <a:noFill/>
                <a:ln w="9525">
                  <a:noFill/>
                  <a:miter lim="800000"/>
                  <a:headEnd/>
                  <a:tailEnd/>
                </a:ln>
              </p:spPr>
              <p:txBody>
                <a:bodyPr wrap="none">
                  <a:prstTxWarp prst="textNoShape">
                    <a:avLst/>
                  </a:prstTxWarp>
                  <a:spAutoFit/>
                </a:bodyPr>
                <a:lstStyle/>
                <a:p>
                  <a:r>
                    <a:rPr lang="en-US" sz="1600">
                      <a:solidFill>
                        <a:schemeClr val="bg1"/>
                      </a:solidFill>
                      <a:latin typeface="Calibri" pitchFamily="-107" charset="0"/>
                    </a:rPr>
                    <a:t>uncut</a:t>
                  </a:r>
                </a:p>
              </p:txBody>
            </p:sp>
            <p:sp>
              <p:nvSpPr>
                <p:cNvPr id="5147" name="Text Box 15"/>
                <p:cNvSpPr txBox="1">
                  <a:spLocks noChangeArrowheads="1"/>
                </p:cNvSpPr>
                <p:nvPr/>
              </p:nvSpPr>
              <p:spPr bwMode="auto">
                <a:xfrm>
                  <a:off x="1179" y="486"/>
                  <a:ext cx="287" cy="212"/>
                </a:xfrm>
                <a:prstGeom prst="rect">
                  <a:avLst/>
                </a:prstGeom>
                <a:noFill/>
                <a:ln w="9525">
                  <a:noFill/>
                  <a:miter lim="800000"/>
                  <a:headEnd/>
                  <a:tailEnd/>
                </a:ln>
              </p:spPr>
              <p:txBody>
                <a:bodyPr wrap="none">
                  <a:prstTxWarp prst="textNoShape">
                    <a:avLst/>
                  </a:prstTxWarp>
                  <a:spAutoFit/>
                </a:bodyPr>
                <a:lstStyle/>
                <a:p>
                  <a:r>
                    <a:rPr lang="en-US" sz="1600">
                      <a:solidFill>
                        <a:schemeClr val="bg1"/>
                      </a:solidFill>
                      <a:latin typeface="Calibri" pitchFamily="-107" charset="0"/>
                    </a:rPr>
                    <a:t>cut</a:t>
                  </a:r>
                </a:p>
              </p:txBody>
            </p:sp>
            <p:sp>
              <p:nvSpPr>
                <p:cNvPr id="5148" name="Text Box 16"/>
                <p:cNvSpPr txBox="1">
                  <a:spLocks noChangeArrowheads="1"/>
                </p:cNvSpPr>
                <p:nvPr/>
              </p:nvSpPr>
              <p:spPr bwMode="auto">
                <a:xfrm>
                  <a:off x="4041" y="486"/>
                  <a:ext cx="429" cy="212"/>
                </a:xfrm>
                <a:prstGeom prst="rect">
                  <a:avLst/>
                </a:prstGeom>
                <a:noFill/>
                <a:ln w="9525">
                  <a:noFill/>
                  <a:miter lim="800000"/>
                  <a:headEnd/>
                  <a:tailEnd/>
                </a:ln>
              </p:spPr>
              <p:txBody>
                <a:bodyPr wrap="none">
                  <a:prstTxWarp prst="textNoShape">
                    <a:avLst/>
                  </a:prstTxWarp>
                  <a:spAutoFit/>
                </a:bodyPr>
                <a:lstStyle/>
                <a:p>
                  <a:r>
                    <a:rPr lang="en-US" sz="1600">
                      <a:solidFill>
                        <a:schemeClr val="bg1"/>
                      </a:solidFill>
                      <a:latin typeface="Calibri" pitchFamily="-107" charset="0"/>
                    </a:rPr>
                    <a:t>3 dpc</a:t>
                  </a:r>
                </a:p>
              </p:txBody>
            </p:sp>
            <p:sp>
              <p:nvSpPr>
                <p:cNvPr id="5149" name="Text Box 17"/>
                <p:cNvSpPr txBox="1">
                  <a:spLocks noChangeArrowheads="1"/>
                </p:cNvSpPr>
                <p:nvPr/>
              </p:nvSpPr>
              <p:spPr bwMode="auto">
                <a:xfrm>
                  <a:off x="3079" y="486"/>
                  <a:ext cx="429" cy="212"/>
                </a:xfrm>
                <a:prstGeom prst="rect">
                  <a:avLst/>
                </a:prstGeom>
                <a:noFill/>
                <a:ln w="9525">
                  <a:noFill/>
                  <a:miter lim="800000"/>
                  <a:headEnd/>
                  <a:tailEnd/>
                </a:ln>
              </p:spPr>
              <p:txBody>
                <a:bodyPr wrap="none">
                  <a:prstTxWarp prst="textNoShape">
                    <a:avLst/>
                  </a:prstTxWarp>
                  <a:spAutoFit/>
                </a:bodyPr>
                <a:lstStyle/>
                <a:p>
                  <a:r>
                    <a:rPr lang="en-US" sz="1600">
                      <a:solidFill>
                        <a:schemeClr val="bg1"/>
                      </a:solidFill>
                      <a:latin typeface="Calibri" pitchFamily="-107" charset="0"/>
                    </a:rPr>
                    <a:t>2 dpc</a:t>
                  </a:r>
                </a:p>
              </p:txBody>
            </p:sp>
            <p:sp>
              <p:nvSpPr>
                <p:cNvPr id="5150" name="Text Box 18"/>
                <p:cNvSpPr txBox="1">
                  <a:spLocks noChangeArrowheads="1"/>
                </p:cNvSpPr>
                <p:nvPr/>
              </p:nvSpPr>
              <p:spPr bwMode="auto">
                <a:xfrm>
                  <a:off x="2117" y="486"/>
                  <a:ext cx="429" cy="212"/>
                </a:xfrm>
                <a:prstGeom prst="rect">
                  <a:avLst/>
                </a:prstGeom>
                <a:noFill/>
                <a:ln w="9525">
                  <a:noFill/>
                  <a:miter lim="800000"/>
                  <a:headEnd/>
                  <a:tailEnd/>
                </a:ln>
              </p:spPr>
              <p:txBody>
                <a:bodyPr wrap="none">
                  <a:prstTxWarp prst="textNoShape">
                    <a:avLst/>
                  </a:prstTxWarp>
                  <a:spAutoFit/>
                </a:bodyPr>
                <a:lstStyle/>
                <a:p>
                  <a:r>
                    <a:rPr lang="en-US" sz="1600">
                      <a:solidFill>
                        <a:schemeClr val="bg1"/>
                      </a:solidFill>
                      <a:latin typeface="Calibri" pitchFamily="-107" charset="0"/>
                    </a:rPr>
                    <a:t>1 dpc</a:t>
                  </a:r>
                </a:p>
              </p:txBody>
            </p:sp>
            <p:sp>
              <p:nvSpPr>
                <p:cNvPr id="5151" name="Text Box 19"/>
                <p:cNvSpPr txBox="1">
                  <a:spLocks noChangeArrowheads="1"/>
                </p:cNvSpPr>
                <p:nvPr/>
              </p:nvSpPr>
              <p:spPr bwMode="auto">
                <a:xfrm>
                  <a:off x="5004" y="486"/>
                  <a:ext cx="429" cy="212"/>
                </a:xfrm>
                <a:prstGeom prst="rect">
                  <a:avLst/>
                </a:prstGeom>
                <a:noFill/>
                <a:ln w="9525">
                  <a:noFill/>
                  <a:miter lim="800000"/>
                  <a:headEnd/>
                  <a:tailEnd/>
                </a:ln>
              </p:spPr>
              <p:txBody>
                <a:bodyPr wrap="none">
                  <a:prstTxWarp prst="textNoShape">
                    <a:avLst/>
                  </a:prstTxWarp>
                  <a:spAutoFit/>
                </a:bodyPr>
                <a:lstStyle/>
                <a:p>
                  <a:r>
                    <a:rPr lang="en-US" sz="1600">
                      <a:solidFill>
                        <a:schemeClr val="bg1"/>
                      </a:solidFill>
                      <a:latin typeface="Calibri" pitchFamily="-107" charset="0"/>
                    </a:rPr>
                    <a:t>4 dpc</a:t>
                  </a:r>
                </a:p>
              </p:txBody>
            </p:sp>
          </p:grpSp>
          <p:grpSp>
            <p:nvGrpSpPr>
              <p:cNvPr id="7" name="Group 43"/>
              <p:cNvGrpSpPr>
                <a:grpSpLocks/>
              </p:cNvGrpSpPr>
              <p:nvPr/>
            </p:nvGrpSpPr>
            <p:grpSpPr bwMode="auto">
              <a:xfrm>
                <a:off x="1458913" y="103660"/>
                <a:ext cx="7685087" cy="5374230"/>
                <a:chOff x="1458913" y="103660"/>
                <a:chExt cx="7685087" cy="5374230"/>
              </a:xfrm>
            </p:grpSpPr>
            <p:grpSp>
              <p:nvGrpSpPr>
                <p:cNvPr id="8" name="Group 40"/>
                <p:cNvGrpSpPr>
                  <a:grpSpLocks/>
                </p:cNvGrpSpPr>
                <p:nvPr/>
              </p:nvGrpSpPr>
              <p:grpSpPr bwMode="auto">
                <a:xfrm>
                  <a:off x="1513490" y="2451513"/>
                  <a:ext cx="7630510" cy="3026377"/>
                  <a:chOff x="1513490" y="2451513"/>
                  <a:chExt cx="7630510" cy="3026377"/>
                </a:xfrm>
              </p:grpSpPr>
              <p:pic>
                <p:nvPicPr>
                  <p:cNvPr id="5141" name="Picture 6"/>
                  <p:cNvPicPr>
                    <a:picLocks noChangeArrowheads="1"/>
                  </p:cNvPicPr>
                  <p:nvPr/>
                </p:nvPicPr>
                <p:blipFill>
                  <a:blip r:embed="rId5"/>
                  <a:srcRect/>
                  <a:stretch>
                    <a:fillRect/>
                  </a:stretch>
                </p:blipFill>
                <p:spPr bwMode="auto">
                  <a:xfrm>
                    <a:off x="1533525" y="2554123"/>
                    <a:ext cx="1312863" cy="1903412"/>
                  </a:xfrm>
                  <a:prstGeom prst="rect">
                    <a:avLst/>
                  </a:prstGeom>
                  <a:noFill/>
                  <a:ln w="12700">
                    <a:noFill/>
                    <a:miter lim="800000"/>
                    <a:headEnd/>
                    <a:tailEnd/>
                  </a:ln>
                </p:spPr>
              </p:pic>
              <p:pic>
                <p:nvPicPr>
                  <p:cNvPr id="5142" name="Picture 8"/>
                  <p:cNvPicPr>
                    <a:picLocks noChangeArrowheads="1"/>
                  </p:cNvPicPr>
                  <p:nvPr/>
                </p:nvPicPr>
                <p:blipFill>
                  <a:blip r:embed="rId6"/>
                  <a:srcRect/>
                  <a:stretch>
                    <a:fillRect/>
                  </a:stretch>
                </p:blipFill>
                <p:spPr bwMode="auto">
                  <a:xfrm>
                    <a:off x="2897188" y="2664485"/>
                    <a:ext cx="1430338" cy="1866900"/>
                  </a:xfrm>
                  <a:prstGeom prst="rect">
                    <a:avLst/>
                  </a:prstGeom>
                  <a:noFill/>
                  <a:ln w="12700">
                    <a:noFill/>
                    <a:miter lim="800000"/>
                    <a:headEnd/>
                    <a:tailEnd/>
                  </a:ln>
                </p:spPr>
              </p:pic>
              <p:pic>
                <p:nvPicPr>
                  <p:cNvPr id="5143" name="Picture 9"/>
                  <p:cNvPicPr>
                    <a:picLocks noChangeArrowheads="1"/>
                  </p:cNvPicPr>
                  <p:nvPr/>
                </p:nvPicPr>
                <p:blipFill>
                  <a:blip r:embed="rId7"/>
                  <a:srcRect/>
                  <a:stretch>
                    <a:fillRect/>
                  </a:stretch>
                </p:blipFill>
                <p:spPr bwMode="auto">
                  <a:xfrm>
                    <a:off x="4379913" y="2845794"/>
                    <a:ext cx="1558925" cy="1957387"/>
                  </a:xfrm>
                  <a:prstGeom prst="rect">
                    <a:avLst/>
                  </a:prstGeom>
                  <a:noFill/>
                  <a:ln w="12700">
                    <a:noFill/>
                    <a:miter lim="800000"/>
                    <a:headEnd/>
                    <a:tailEnd/>
                  </a:ln>
                </p:spPr>
              </p:pic>
              <p:pic>
                <p:nvPicPr>
                  <p:cNvPr id="5144" name="Picture 10"/>
                  <p:cNvPicPr>
                    <a:picLocks noChangeAspect="1" noChangeArrowheads="1"/>
                  </p:cNvPicPr>
                  <p:nvPr/>
                </p:nvPicPr>
                <p:blipFill>
                  <a:blip r:embed="rId8"/>
                  <a:srcRect/>
                  <a:stretch>
                    <a:fillRect/>
                  </a:stretch>
                </p:blipFill>
                <p:spPr bwMode="auto">
                  <a:xfrm>
                    <a:off x="7550150" y="3531615"/>
                    <a:ext cx="1593850" cy="1917700"/>
                  </a:xfrm>
                  <a:prstGeom prst="rect">
                    <a:avLst/>
                  </a:prstGeom>
                  <a:noFill/>
                  <a:ln w="12700">
                    <a:noFill/>
                    <a:miter lim="800000"/>
                    <a:headEnd/>
                    <a:tailEnd/>
                  </a:ln>
                </p:spPr>
              </p:pic>
              <p:graphicFrame>
                <p:nvGraphicFramePr>
                  <p:cNvPr id="5122" name="Object 11"/>
                  <p:cNvGraphicFramePr>
                    <a:graphicFrameLocks noChangeAspect="1"/>
                  </p:cNvGraphicFramePr>
                  <p:nvPr/>
                </p:nvGraphicFramePr>
                <p:xfrm>
                  <a:off x="5989638" y="3531615"/>
                  <a:ext cx="1508125" cy="1946275"/>
                </p:xfrm>
                <a:graphic>
                  <a:graphicData uri="http://schemas.openxmlformats.org/presentationml/2006/ole">
                    <p:oleObj spid="_x0000_s189442" name="Image" r:id="rId9" imgW="1380747" imgH="1783084" progId="">
                      <p:embed/>
                    </p:oleObj>
                  </a:graphicData>
                </a:graphic>
              </p:graphicFrame>
              <p:sp>
                <p:nvSpPr>
                  <p:cNvPr id="34" name="Rectangle 33"/>
                  <p:cNvSpPr/>
                  <p:nvPr/>
                </p:nvSpPr>
                <p:spPr>
                  <a:xfrm>
                    <a:off x="1513545" y="2452125"/>
                    <a:ext cx="4698595" cy="685794"/>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a typeface="Arial" pitchFamily="-107" charset="0"/>
                      <a:cs typeface="Arial" pitchFamily="-107" charset="0"/>
                    </a:endParaRPr>
                  </a:p>
                </p:txBody>
              </p:sp>
            </p:grpSp>
            <p:grpSp>
              <p:nvGrpSpPr>
                <p:cNvPr id="9" name="Group 42"/>
                <p:cNvGrpSpPr>
                  <a:grpSpLocks/>
                </p:cNvGrpSpPr>
                <p:nvPr/>
              </p:nvGrpSpPr>
              <p:grpSpPr bwMode="auto">
                <a:xfrm>
                  <a:off x="1458913" y="103660"/>
                  <a:ext cx="7685087" cy="3005733"/>
                  <a:chOff x="1458913" y="103660"/>
                  <a:chExt cx="7685087" cy="3005733"/>
                </a:xfrm>
              </p:grpSpPr>
              <p:pic>
                <p:nvPicPr>
                  <p:cNvPr id="5136" name="Picture 22"/>
                  <p:cNvPicPr>
                    <a:picLocks noChangeAspect="1" noChangeArrowheads="1"/>
                  </p:cNvPicPr>
                  <p:nvPr/>
                </p:nvPicPr>
                <p:blipFill>
                  <a:blip r:embed="rId10"/>
                  <a:srcRect/>
                  <a:stretch>
                    <a:fillRect/>
                  </a:stretch>
                </p:blipFill>
                <p:spPr bwMode="auto">
                  <a:xfrm>
                    <a:off x="1458913" y="103660"/>
                    <a:ext cx="1470025" cy="1914525"/>
                  </a:xfrm>
                  <a:prstGeom prst="rect">
                    <a:avLst/>
                  </a:prstGeom>
                  <a:noFill/>
                  <a:ln w="12700">
                    <a:noFill/>
                    <a:miter lim="800000"/>
                    <a:headEnd/>
                    <a:tailEnd/>
                  </a:ln>
                </p:spPr>
              </p:pic>
              <p:pic>
                <p:nvPicPr>
                  <p:cNvPr id="5137" name="Picture 23"/>
                  <p:cNvPicPr>
                    <a:picLocks noChangeArrowheads="1"/>
                  </p:cNvPicPr>
                  <p:nvPr/>
                </p:nvPicPr>
                <p:blipFill>
                  <a:blip r:embed="rId11"/>
                  <a:srcRect/>
                  <a:stretch>
                    <a:fillRect/>
                  </a:stretch>
                </p:blipFill>
                <p:spPr bwMode="auto">
                  <a:xfrm>
                    <a:off x="2896919" y="258626"/>
                    <a:ext cx="1422400" cy="1919287"/>
                  </a:xfrm>
                  <a:prstGeom prst="rect">
                    <a:avLst/>
                  </a:prstGeom>
                  <a:noFill/>
                  <a:ln w="12700">
                    <a:noFill/>
                    <a:miter lim="800000"/>
                    <a:headEnd/>
                    <a:tailEnd/>
                  </a:ln>
                </p:spPr>
              </p:pic>
              <p:pic>
                <p:nvPicPr>
                  <p:cNvPr id="5138" name="Picture 25"/>
                  <p:cNvPicPr>
                    <a:picLocks noChangeAspect="1" noChangeArrowheads="1"/>
                  </p:cNvPicPr>
                  <p:nvPr/>
                </p:nvPicPr>
                <p:blipFill>
                  <a:blip r:embed="rId12"/>
                  <a:srcRect/>
                  <a:stretch>
                    <a:fillRect/>
                  </a:stretch>
                </p:blipFill>
                <p:spPr bwMode="auto">
                  <a:xfrm>
                    <a:off x="5866378" y="1188519"/>
                    <a:ext cx="1608137" cy="1919287"/>
                  </a:xfrm>
                  <a:prstGeom prst="rect">
                    <a:avLst/>
                  </a:prstGeom>
                  <a:noFill/>
                  <a:ln w="12700">
                    <a:noFill/>
                    <a:miter lim="800000"/>
                    <a:headEnd/>
                    <a:tailEnd/>
                  </a:ln>
                </p:spPr>
              </p:pic>
              <p:pic>
                <p:nvPicPr>
                  <p:cNvPr id="5139" name="Picture 26"/>
                  <p:cNvPicPr>
                    <a:picLocks noChangeAspect="1" noChangeArrowheads="1"/>
                  </p:cNvPicPr>
                  <p:nvPr/>
                </p:nvPicPr>
                <p:blipFill>
                  <a:blip r:embed="rId13"/>
                  <a:srcRect/>
                  <a:stretch>
                    <a:fillRect/>
                  </a:stretch>
                </p:blipFill>
                <p:spPr bwMode="auto">
                  <a:xfrm>
                    <a:off x="7535862" y="1188518"/>
                    <a:ext cx="1608138" cy="1920875"/>
                  </a:xfrm>
                  <a:prstGeom prst="rect">
                    <a:avLst/>
                  </a:prstGeom>
                  <a:noFill/>
                  <a:ln w="12700">
                    <a:noFill/>
                    <a:miter lim="800000"/>
                    <a:headEnd/>
                    <a:tailEnd/>
                  </a:ln>
                </p:spPr>
              </p:pic>
              <p:pic>
                <p:nvPicPr>
                  <p:cNvPr id="5140" name="Picture 24"/>
                  <p:cNvPicPr>
                    <a:picLocks noChangeArrowheads="1"/>
                  </p:cNvPicPr>
                  <p:nvPr/>
                </p:nvPicPr>
                <p:blipFill>
                  <a:blip r:embed="rId14"/>
                  <a:srcRect/>
                  <a:stretch>
                    <a:fillRect/>
                  </a:stretch>
                </p:blipFill>
                <p:spPr bwMode="auto">
                  <a:xfrm>
                    <a:off x="4275410" y="948299"/>
                    <a:ext cx="1570037" cy="1919287"/>
                  </a:xfrm>
                  <a:prstGeom prst="rect">
                    <a:avLst/>
                  </a:prstGeom>
                  <a:noFill/>
                  <a:ln w="12700">
                    <a:noFill/>
                    <a:miter lim="800000"/>
                    <a:headEnd/>
                    <a:tailEnd/>
                  </a:ln>
                </p:spPr>
              </p:pic>
            </p:grpSp>
          </p:grpSp>
          <p:sp>
            <p:nvSpPr>
              <p:cNvPr id="28" name="Rectangle 27"/>
              <p:cNvSpPr/>
              <p:nvPr/>
            </p:nvSpPr>
            <p:spPr>
              <a:xfrm>
                <a:off x="929396" y="51847"/>
                <a:ext cx="5100198" cy="884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a typeface="Arial" pitchFamily="-107" charset="0"/>
                  <a:cs typeface="Arial" pitchFamily="-107" charset="0"/>
                </a:endParaRPr>
              </a:p>
            </p:txBody>
          </p:sp>
        </p:grpSp>
        <p:sp>
          <p:nvSpPr>
            <p:cNvPr id="5130" name="TextBox 45"/>
            <p:cNvSpPr txBox="1">
              <a:spLocks noChangeArrowheads="1"/>
            </p:cNvSpPr>
            <p:nvPr/>
          </p:nvSpPr>
          <p:spPr bwMode="auto">
            <a:xfrm>
              <a:off x="6842234" y="6061841"/>
              <a:ext cx="2196435" cy="646331"/>
            </a:xfrm>
            <a:prstGeom prst="rect">
              <a:avLst/>
            </a:prstGeom>
            <a:noFill/>
            <a:ln w="9525">
              <a:noFill/>
              <a:miter lim="800000"/>
              <a:headEnd/>
              <a:tailEnd/>
            </a:ln>
          </p:spPr>
          <p:txBody>
            <a:bodyPr wrap="none">
              <a:prstTxWarp prst="textNoShape">
                <a:avLst/>
              </a:prstTxWarp>
              <a:spAutoFit/>
            </a:bodyPr>
            <a:lstStyle/>
            <a:p>
              <a:r>
                <a:rPr lang="en-US">
                  <a:solidFill>
                    <a:schemeClr val="bg1"/>
                  </a:solidFill>
                  <a:latin typeface="Book Antiqua" pitchFamily="-107" charset="0"/>
                </a:rPr>
                <a:t>dpc = days post-cut</a:t>
              </a:r>
            </a:p>
            <a:p>
              <a:r>
                <a:rPr lang="en-US">
                  <a:solidFill>
                    <a:schemeClr val="bg1"/>
                  </a:solidFill>
                  <a:latin typeface="Book Antiqua" pitchFamily="-107" charset="0"/>
                </a:rPr>
                <a:t>bar = 50 </a:t>
              </a:r>
              <a:r>
                <a:rPr lang="en-US">
                  <a:solidFill>
                    <a:schemeClr val="bg1"/>
                  </a:solidFill>
                  <a:latin typeface="Book Antiqua" pitchFamily="-107" charset="0"/>
                  <a:sym typeface="Symbol" pitchFamily="-107" charset="2"/>
                </a:rPr>
                <a:t></a:t>
              </a:r>
              <a:r>
                <a:rPr lang="en-US">
                  <a:solidFill>
                    <a:schemeClr val="bg1"/>
                  </a:solidFill>
                  <a:latin typeface="Book Antiqua" pitchFamily="-107" charset="0"/>
                </a:rPr>
                <a:t>m</a:t>
              </a:r>
            </a:p>
          </p:txBody>
        </p:sp>
      </p:grpSp>
      <p:sp>
        <p:nvSpPr>
          <p:cNvPr id="5126" name="Text Box 34"/>
          <p:cNvSpPr txBox="1">
            <a:spLocks noChangeArrowheads="1"/>
          </p:cNvSpPr>
          <p:nvPr/>
        </p:nvSpPr>
        <p:spPr bwMode="auto">
          <a:xfrm>
            <a:off x="152400" y="15875"/>
            <a:ext cx="7848600" cy="641350"/>
          </a:xfrm>
          <a:prstGeom prst="rect">
            <a:avLst/>
          </a:prstGeom>
          <a:noFill/>
          <a:ln w="9525">
            <a:noFill/>
            <a:miter lim="800000"/>
            <a:headEnd/>
            <a:tailEnd/>
          </a:ln>
        </p:spPr>
        <p:txBody>
          <a:bodyPr>
            <a:prstTxWarp prst="textNoShape">
              <a:avLst/>
            </a:prstTxWarp>
            <a:spAutoFit/>
          </a:bodyPr>
          <a:lstStyle/>
          <a:p>
            <a:r>
              <a:rPr lang="en-US" sz="3600" dirty="0">
                <a:solidFill>
                  <a:schemeClr val="bg1"/>
                </a:solidFill>
                <a:latin typeface="Book Antiqua" pitchFamily="-107" charset="0"/>
              </a:rPr>
              <a:t>Cell </a:t>
            </a:r>
            <a:r>
              <a:rPr lang="en-US" sz="3600" dirty="0" smtClean="0">
                <a:solidFill>
                  <a:schemeClr val="bg1"/>
                </a:solidFill>
                <a:latin typeface="Book Antiqua" pitchFamily="-107" charset="0"/>
              </a:rPr>
              <a:t>type </a:t>
            </a:r>
            <a:r>
              <a:rPr lang="en-US" sz="3600" dirty="0">
                <a:solidFill>
                  <a:schemeClr val="bg1"/>
                </a:solidFill>
                <a:latin typeface="Book Antiqua" pitchFamily="-107" charset="0"/>
              </a:rPr>
              <a:t>re-establishment</a:t>
            </a:r>
          </a:p>
        </p:txBody>
      </p:sp>
      <p:pic>
        <p:nvPicPr>
          <p:cNvPr id="5127" name="Picture 21"/>
          <p:cNvPicPr>
            <a:picLocks noChangeArrowheads="1"/>
          </p:cNvPicPr>
          <p:nvPr/>
        </p:nvPicPr>
        <p:blipFill>
          <a:blip r:embed="rId15"/>
          <a:srcRect/>
          <a:stretch>
            <a:fillRect/>
          </a:stretch>
        </p:blipFill>
        <p:spPr bwMode="auto">
          <a:xfrm>
            <a:off x="26988" y="1412875"/>
            <a:ext cx="1455737" cy="1919288"/>
          </a:xfrm>
          <a:prstGeom prst="rect">
            <a:avLst/>
          </a:prstGeom>
          <a:noFill/>
          <a:ln w="19050">
            <a:solidFill>
              <a:schemeClr val="bg1"/>
            </a:solidFill>
            <a:miter lim="800000"/>
            <a:headEnd/>
            <a:tailEnd/>
          </a:ln>
        </p:spPr>
      </p:pic>
      <p:sp>
        <p:nvSpPr>
          <p:cNvPr id="5128" name="Text Box 27"/>
          <p:cNvSpPr txBox="1">
            <a:spLocks noChangeArrowheads="1"/>
          </p:cNvSpPr>
          <p:nvPr/>
        </p:nvSpPr>
        <p:spPr bwMode="auto">
          <a:xfrm rot="-5400000">
            <a:off x="-476250" y="2538413"/>
            <a:ext cx="1289050" cy="336550"/>
          </a:xfrm>
          <a:prstGeom prst="rect">
            <a:avLst/>
          </a:prstGeom>
          <a:noFill/>
          <a:ln w="9525">
            <a:noFill/>
            <a:miter lim="800000"/>
            <a:headEnd/>
            <a:tailEnd/>
          </a:ln>
        </p:spPr>
        <p:txBody>
          <a:bodyPr wrap="none">
            <a:prstTxWarp prst="textNoShape">
              <a:avLst/>
            </a:prstTxWarp>
            <a:spAutoFit/>
          </a:bodyPr>
          <a:lstStyle/>
          <a:p>
            <a:r>
              <a:rPr lang="en-US" sz="1600" b="1" i="1">
                <a:solidFill>
                  <a:schemeClr val="bg1"/>
                </a:solidFill>
                <a:latin typeface="Times New Roman" pitchFamily="-107" charset="0"/>
              </a:rPr>
              <a:t>WOX5::GFP</a:t>
            </a:r>
          </a:p>
        </p:txBody>
      </p:sp>
      <p:sp>
        <p:nvSpPr>
          <p:cNvPr id="35" name="TextBox 34"/>
          <p:cNvSpPr txBox="1"/>
          <p:nvPr/>
        </p:nvSpPr>
        <p:spPr>
          <a:xfrm>
            <a:off x="295071" y="6285565"/>
            <a:ext cx="1930111" cy="369332"/>
          </a:xfrm>
          <a:prstGeom prst="rect">
            <a:avLst/>
          </a:prstGeom>
          <a:noFill/>
        </p:spPr>
        <p:txBody>
          <a:bodyPr wrap="none" rtlCol="0">
            <a:spAutoFit/>
          </a:bodyPr>
          <a:lstStyle/>
          <a:p>
            <a:r>
              <a:rPr lang="en-US" dirty="0" err="1" smtClean="0">
                <a:solidFill>
                  <a:schemeClr val="bg1"/>
                </a:solidFill>
              </a:rPr>
              <a:t>Sena</a:t>
            </a:r>
            <a:r>
              <a:rPr lang="en-US" dirty="0" smtClean="0">
                <a:solidFill>
                  <a:schemeClr val="bg1"/>
                </a:solidFill>
              </a:rPr>
              <a:t> </a:t>
            </a:r>
            <a:r>
              <a:rPr lang="en-US" i="1" dirty="0" smtClean="0">
                <a:solidFill>
                  <a:schemeClr val="bg1"/>
                </a:solidFill>
              </a:rPr>
              <a:t>et al.</a:t>
            </a:r>
            <a:r>
              <a:rPr lang="en-US" dirty="0" smtClean="0">
                <a:solidFill>
                  <a:schemeClr val="bg1"/>
                </a:solidFill>
              </a:rPr>
              <a:t>, 2009</a:t>
            </a:r>
            <a:endParaRPr lang="en-US" dirty="0">
              <a:solidFill>
                <a:schemeClr val="bg1"/>
              </a:solidFill>
            </a:endParaRPr>
          </a:p>
        </p:txBody>
      </p:sp>
      <p:sp>
        <p:nvSpPr>
          <p:cNvPr id="37" name="TextBox 36"/>
          <p:cNvSpPr txBox="1"/>
          <p:nvPr/>
        </p:nvSpPr>
        <p:spPr>
          <a:xfrm>
            <a:off x="381000" y="457200"/>
            <a:ext cx="2146516" cy="369332"/>
          </a:xfrm>
          <a:prstGeom prst="rect">
            <a:avLst/>
          </a:prstGeom>
          <a:noFill/>
        </p:spPr>
        <p:txBody>
          <a:bodyPr wrap="none" rtlCol="0">
            <a:spAutoFit/>
          </a:bodyPr>
          <a:lstStyle/>
          <a:p>
            <a:r>
              <a:rPr lang="en-US" dirty="0" smtClean="0"/>
              <a:t>QC – Stem Cell Niche</a:t>
            </a:r>
            <a:endParaRPr lang="en-US" dirty="0"/>
          </a:p>
        </p:txBody>
      </p:sp>
      <p:sp>
        <p:nvSpPr>
          <p:cNvPr id="38" name="TextBox 37"/>
          <p:cNvSpPr txBox="1"/>
          <p:nvPr/>
        </p:nvSpPr>
        <p:spPr>
          <a:xfrm>
            <a:off x="381000" y="5638800"/>
            <a:ext cx="2948907" cy="369332"/>
          </a:xfrm>
          <a:prstGeom prst="rect">
            <a:avLst/>
          </a:prstGeom>
          <a:noFill/>
        </p:spPr>
        <p:txBody>
          <a:bodyPr wrap="none" rtlCol="0">
            <a:spAutoFit/>
          </a:bodyPr>
          <a:lstStyle/>
          <a:p>
            <a:r>
              <a:rPr lang="en-US" dirty="0" smtClean="0"/>
              <a:t>Root Cap – Differentiated Cell</a:t>
            </a:r>
            <a:endParaRPr lang="en-US" dirty="0"/>
          </a:p>
        </p:txBody>
      </p:sp>
      <p:sp>
        <p:nvSpPr>
          <p:cNvPr id="39" name="TextBox 38"/>
          <p:cNvSpPr txBox="1"/>
          <p:nvPr/>
        </p:nvSpPr>
        <p:spPr>
          <a:xfrm>
            <a:off x="152400" y="990600"/>
            <a:ext cx="1264439" cy="369332"/>
          </a:xfrm>
          <a:prstGeom prst="rect">
            <a:avLst/>
          </a:prstGeom>
          <a:noFill/>
        </p:spPr>
        <p:txBody>
          <a:bodyPr wrap="none" rtlCol="0">
            <a:spAutoFit/>
          </a:bodyPr>
          <a:lstStyle/>
          <a:p>
            <a:r>
              <a:rPr lang="en-US" i="1" dirty="0" smtClean="0"/>
              <a:t>WOX5</a:t>
            </a:r>
            <a:r>
              <a:rPr lang="en-US" dirty="0" smtClean="0"/>
              <a:t>::GFP</a:t>
            </a:r>
            <a:endParaRPr lang="en-US" dirty="0"/>
          </a:p>
        </p:txBody>
      </p:sp>
      <p:sp>
        <p:nvSpPr>
          <p:cNvPr id="40" name="TextBox 39"/>
          <p:cNvSpPr txBox="1"/>
          <p:nvPr/>
        </p:nvSpPr>
        <p:spPr>
          <a:xfrm>
            <a:off x="339106" y="3516868"/>
            <a:ext cx="880094" cy="369332"/>
          </a:xfrm>
          <a:prstGeom prst="rect">
            <a:avLst/>
          </a:prstGeom>
          <a:noFill/>
        </p:spPr>
        <p:txBody>
          <a:bodyPr wrap="none" rtlCol="0">
            <a:spAutoFit/>
          </a:bodyPr>
          <a:lstStyle/>
          <a:p>
            <a:r>
              <a:rPr lang="en-US" dirty="0" smtClean="0"/>
              <a:t>PET111</a:t>
            </a:r>
            <a:endParaRPr lang="en-US" dirty="0"/>
          </a:p>
        </p:txBody>
      </p:sp>
      <p:sp>
        <p:nvSpPr>
          <p:cNvPr id="41" name="Text Box 23"/>
          <p:cNvSpPr txBox="1">
            <a:spLocks noChangeArrowheads="1"/>
          </p:cNvSpPr>
          <p:nvPr/>
        </p:nvSpPr>
        <p:spPr bwMode="auto">
          <a:xfrm>
            <a:off x="3352800" y="6172200"/>
            <a:ext cx="929255" cy="369332"/>
          </a:xfrm>
          <a:prstGeom prst="rect">
            <a:avLst/>
          </a:prstGeom>
          <a:noFill/>
          <a:ln w="9525">
            <a:noFill/>
            <a:miter lim="800000"/>
            <a:headEnd/>
            <a:tailEnd/>
          </a:ln>
          <a:effectLst/>
        </p:spPr>
        <p:txBody>
          <a:bodyPr wrap="square">
            <a:prstTxWarp prst="textNoShape">
              <a:avLst/>
            </a:prstTxWarp>
            <a:spAutoFit/>
          </a:bodyPr>
          <a:lstStyle/>
          <a:p>
            <a:pPr>
              <a:spcBef>
                <a:spcPct val="50000"/>
              </a:spcBef>
            </a:pPr>
            <a:r>
              <a:rPr lang="en-US" dirty="0" smtClean="0"/>
              <a:t>1 day</a:t>
            </a:r>
            <a:endParaRPr lang="en-US" dirty="0"/>
          </a:p>
        </p:txBody>
      </p:sp>
      <p:sp>
        <p:nvSpPr>
          <p:cNvPr id="42" name="Text Box 23"/>
          <p:cNvSpPr txBox="1">
            <a:spLocks noChangeArrowheads="1"/>
          </p:cNvSpPr>
          <p:nvPr/>
        </p:nvSpPr>
        <p:spPr bwMode="auto">
          <a:xfrm>
            <a:off x="4876800" y="6172200"/>
            <a:ext cx="929255" cy="369332"/>
          </a:xfrm>
          <a:prstGeom prst="rect">
            <a:avLst/>
          </a:prstGeom>
          <a:noFill/>
          <a:ln w="9525">
            <a:noFill/>
            <a:miter lim="800000"/>
            <a:headEnd/>
            <a:tailEnd/>
          </a:ln>
          <a:effectLst/>
        </p:spPr>
        <p:txBody>
          <a:bodyPr wrap="square">
            <a:prstTxWarp prst="textNoShape">
              <a:avLst/>
            </a:prstTxWarp>
            <a:spAutoFit/>
          </a:bodyPr>
          <a:lstStyle/>
          <a:p>
            <a:pPr>
              <a:spcBef>
                <a:spcPct val="50000"/>
              </a:spcBef>
            </a:pPr>
            <a:r>
              <a:rPr lang="en-US" dirty="0" smtClean="0"/>
              <a:t>2 days</a:t>
            </a:r>
            <a:endParaRPr lang="en-US" dirty="0"/>
          </a:p>
        </p:txBody>
      </p:sp>
      <p:sp>
        <p:nvSpPr>
          <p:cNvPr id="43" name="Text Box 23"/>
          <p:cNvSpPr txBox="1">
            <a:spLocks noChangeArrowheads="1"/>
          </p:cNvSpPr>
          <p:nvPr/>
        </p:nvSpPr>
        <p:spPr bwMode="auto">
          <a:xfrm>
            <a:off x="6477000" y="6172200"/>
            <a:ext cx="929255" cy="369332"/>
          </a:xfrm>
          <a:prstGeom prst="rect">
            <a:avLst/>
          </a:prstGeom>
          <a:noFill/>
          <a:ln w="9525">
            <a:noFill/>
            <a:miter lim="800000"/>
            <a:headEnd/>
            <a:tailEnd/>
          </a:ln>
          <a:effectLst/>
        </p:spPr>
        <p:txBody>
          <a:bodyPr wrap="square">
            <a:prstTxWarp prst="textNoShape">
              <a:avLst/>
            </a:prstTxWarp>
            <a:spAutoFit/>
          </a:bodyPr>
          <a:lstStyle/>
          <a:p>
            <a:pPr>
              <a:spcBef>
                <a:spcPct val="50000"/>
              </a:spcBef>
            </a:pPr>
            <a:r>
              <a:rPr lang="en-US" dirty="0" smtClean="0"/>
              <a:t>3 days</a:t>
            </a:r>
            <a:endParaRPr lang="en-US" dirty="0"/>
          </a:p>
        </p:txBody>
      </p:sp>
      <p:sp>
        <p:nvSpPr>
          <p:cNvPr id="44" name="Text Box 23"/>
          <p:cNvSpPr txBox="1">
            <a:spLocks noChangeArrowheads="1"/>
          </p:cNvSpPr>
          <p:nvPr/>
        </p:nvSpPr>
        <p:spPr bwMode="auto">
          <a:xfrm>
            <a:off x="7924800" y="6172200"/>
            <a:ext cx="929255" cy="369332"/>
          </a:xfrm>
          <a:prstGeom prst="rect">
            <a:avLst/>
          </a:prstGeom>
          <a:noFill/>
          <a:ln w="9525">
            <a:noFill/>
            <a:miter lim="800000"/>
            <a:headEnd/>
            <a:tailEnd/>
          </a:ln>
          <a:effectLst/>
        </p:spPr>
        <p:txBody>
          <a:bodyPr wrap="square">
            <a:prstTxWarp prst="textNoShape">
              <a:avLst/>
            </a:prstTxWarp>
            <a:spAutoFit/>
          </a:bodyPr>
          <a:lstStyle/>
          <a:p>
            <a:pPr>
              <a:spcBef>
                <a:spcPct val="50000"/>
              </a:spcBef>
            </a:pPr>
            <a:r>
              <a:rPr lang="en-US" dirty="0" smtClean="0"/>
              <a:t>4 days</a:t>
            </a:r>
            <a:endParaRPr lang="en-US" dirty="0"/>
          </a:p>
        </p:txBody>
      </p:sp>
      <p:sp>
        <p:nvSpPr>
          <p:cNvPr id="46" name="Text Box 23"/>
          <p:cNvSpPr txBox="1">
            <a:spLocks noChangeArrowheads="1"/>
          </p:cNvSpPr>
          <p:nvPr/>
        </p:nvSpPr>
        <p:spPr bwMode="auto">
          <a:xfrm>
            <a:off x="1890145" y="6183868"/>
            <a:ext cx="929255" cy="369332"/>
          </a:xfrm>
          <a:prstGeom prst="rect">
            <a:avLst/>
          </a:prstGeom>
          <a:noFill/>
          <a:ln w="9525">
            <a:noFill/>
            <a:miter lim="800000"/>
            <a:headEnd/>
            <a:tailEnd/>
          </a:ln>
          <a:effectLst/>
        </p:spPr>
        <p:txBody>
          <a:bodyPr wrap="square">
            <a:prstTxWarp prst="textNoShape">
              <a:avLst/>
            </a:prstTxWarp>
            <a:spAutoFit/>
          </a:bodyPr>
          <a:lstStyle/>
          <a:p>
            <a:pPr>
              <a:spcBef>
                <a:spcPct val="50000"/>
              </a:spcBef>
            </a:pPr>
            <a:r>
              <a:rPr lang="en-US" dirty="0" smtClean="0"/>
              <a:t>0 day</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Fate Transformation</a:t>
            </a:r>
            <a:endParaRPr lang="en-US" dirty="0"/>
          </a:p>
        </p:txBody>
      </p:sp>
      <p:cxnSp>
        <p:nvCxnSpPr>
          <p:cNvPr id="6" name="Straight Arrow Connector 5"/>
          <p:cNvCxnSpPr/>
          <p:nvPr/>
        </p:nvCxnSpPr>
        <p:spPr>
          <a:xfrm>
            <a:off x="2514600" y="2514600"/>
            <a:ext cx="3733800" cy="1588"/>
          </a:xfrm>
          <a:prstGeom prst="straightConnector1">
            <a:avLst/>
          </a:prstGeom>
          <a:ln w="34925" cap="flat" cmpd="sng" algn="ctr">
            <a:solidFill>
              <a:srgbClr val="FFFF00"/>
            </a:solidFill>
            <a:prstDash val="solid"/>
            <a:round/>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1" name="Freeform 10"/>
          <p:cNvSpPr/>
          <p:nvPr/>
        </p:nvSpPr>
        <p:spPr>
          <a:xfrm>
            <a:off x="2527300" y="2628900"/>
            <a:ext cx="3632200" cy="1452033"/>
          </a:xfrm>
          <a:custGeom>
            <a:avLst/>
            <a:gdLst>
              <a:gd name="connsiteX0" fmla="*/ 0 w 3632200"/>
              <a:gd name="connsiteY0" fmla="*/ 0 h 1452033"/>
              <a:gd name="connsiteX1" fmla="*/ 1828800 w 3632200"/>
              <a:gd name="connsiteY1" fmla="*/ 1447800 h 1452033"/>
              <a:gd name="connsiteX2" fmla="*/ 3632200 w 3632200"/>
              <a:gd name="connsiteY2" fmla="*/ 25400 h 1452033"/>
            </a:gdLst>
            <a:ahLst/>
            <a:cxnLst>
              <a:cxn ang="0">
                <a:pos x="connsiteX0" y="connsiteY0"/>
              </a:cxn>
              <a:cxn ang="0">
                <a:pos x="connsiteX1" y="connsiteY1"/>
              </a:cxn>
              <a:cxn ang="0">
                <a:pos x="connsiteX2" y="connsiteY2"/>
              </a:cxn>
            </a:cxnLst>
            <a:rect l="l" t="t" r="r" b="b"/>
            <a:pathLst>
              <a:path w="3632200" h="1452033">
                <a:moveTo>
                  <a:pt x="0" y="0"/>
                </a:moveTo>
                <a:cubicBezTo>
                  <a:pt x="611716" y="721783"/>
                  <a:pt x="1223433" y="1443567"/>
                  <a:pt x="1828800" y="1447800"/>
                </a:cubicBezTo>
                <a:cubicBezTo>
                  <a:pt x="2434167" y="1452033"/>
                  <a:pt x="3632200" y="25400"/>
                  <a:pt x="3632200" y="25400"/>
                </a:cubicBezTo>
              </a:path>
            </a:pathLst>
          </a:custGeom>
          <a:ln w="34925" cap="flat" cmpd="sng" algn="ctr">
            <a:solidFill>
              <a:srgbClr val="FFFF00"/>
            </a:solidFill>
            <a:prstDash val="solid"/>
            <a:round/>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p:cNvSpPr txBox="1"/>
          <p:nvPr/>
        </p:nvSpPr>
        <p:spPr>
          <a:xfrm>
            <a:off x="1447800" y="2057400"/>
            <a:ext cx="1044314" cy="369332"/>
          </a:xfrm>
          <a:prstGeom prst="rect">
            <a:avLst/>
          </a:prstGeom>
          <a:noFill/>
        </p:spPr>
        <p:txBody>
          <a:bodyPr wrap="none" rtlCol="0">
            <a:spAutoFit/>
          </a:bodyPr>
          <a:lstStyle/>
          <a:p>
            <a:r>
              <a:rPr lang="en-US" dirty="0" smtClean="0"/>
              <a:t>Stele Cell</a:t>
            </a:r>
            <a:endParaRPr lang="en-US" dirty="0"/>
          </a:p>
        </p:txBody>
      </p:sp>
      <p:sp>
        <p:nvSpPr>
          <p:cNvPr id="14" name="TextBox 13"/>
          <p:cNvSpPr txBox="1"/>
          <p:nvPr/>
        </p:nvSpPr>
        <p:spPr>
          <a:xfrm>
            <a:off x="6019800" y="2057400"/>
            <a:ext cx="1119492" cy="369332"/>
          </a:xfrm>
          <a:prstGeom prst="rect">
            <a:avLst/>
          </a:prstGeom>
          <a:noFill/>
        </p:spPr>
        <p:txBody>
          <a:bodyPr wrap="none" rtlCol="0">
            <a:spAutoFit/>
          </a:bodyPr>
          <a:lstStyle/>
          <a:p>
            <a:r>
              <a:rPr lang="en-US" dirty="0" err="1" smtClean="0"/>
              <a:t>Columella</a:t>
            </a:r>
            <a:endParaRPr lang="en-US" dirty="0"/>
          </a:p>
        </p:txBody>
      </p:sp>
      <p:sp>
        <p:nvSpPr>
          <p:cNvPr id="15" name="TextBox 14"/>
          <p:cNvSpPr txBox="1"/>
          <p:nvPr/>
        </p:nvSpPr>
        <p:spPr>
          <a:xfrm>
            <a:off x="4105206" y="4050268"/>
            <a:ext cx="466794" cy="369332"/>
          </a:xfrm>
          <a:prstGeom prst="rect">
            <a:avLst/>
          </a:prstGeom>
          <a:noFill/>
        </p:spPr>
        <p:txBody>
          <a:bodyPr wrap="none" rtlCol="0">
            <a:spAutoFit/>
          </a:bodyPr>
          <a:lstStyle/>
          <a:p>
            <a:r>
              <a:rPr lang="en-US" dirty="0" smtClean="0"/>
              <a:t>QC</a:t>
            </a:r>
            <a:endParaRPr lang="en-US" dirty="0"/>
          </a:p>
        </p:txBody>
      </p:sp>
      <p:sp>
        <p:nvSpPr>
          <p:cNvPr id="16" name="TextBox 15"/>
          <p:cNvSpPr txBox="1"/>
          <p:nvPr/>
        </p:nvSpPr>
        <p:spPr>
          <a:xfrm>
            <a:off x="3451438" y="4343400"/>
            <a:ext cx="1783924" cy="369332"/>
          </a:xfrm>
          <a:prstGeom prst="rect">
            <a:avLst/>
          </a:prstGeom>
          <a:noFill/>
        </p:spPr>
        <p:txBody>
          <a:bodyPr wrap="none" rtlCol="0">
            <a:spAutoFit/>
          </a:bodyPr>
          <a:lstStyle/>
          <a:p>
            <a:r>
              <a:rPr lang="en-US" dirty="0" smtClean="0">
                <a:solidFill>
                  <a:srgbClr val="FFFF00"/>
                </a:solidFill>
              </a:rPr>
              <a:t>Dedifferentiation</a:t>
            </a:r>
            <a:endParaRPr lang="en-US" dirty="0">
              <a:solidFill>
                <a:srgbClr val="FFFF00"/>
              </a:solidFill>
            </a:endParaRPr>
          </a:p>
        </p:txBody>
      </p:sp>
      <p:sp>
        <p:nvSpPr>
          <p:cNvPr id="17" name="TextBox 16"/>
          <p:cNvSpPr txBox="1"/>
          <p:nvPr/>
        </p:nvSpPr>
        <p:spPr>
          <a:xfrm>
            <a:off x="3429000" y="1524000"/>
            <a:ext cx="2023097" cy="369332"/>
          </a:xfrm>
          <a:prstGeom prst="rect">
            <a:avLst/>
          </a:prstGeom>
          <a:noFill/>
        </p:spPr>
        <p:txBody>
          <a:bodyPr wrap="none" rtlCol="0">
            <a:spAutoFit/>
          </a:bodyPr>
          <a:lstStyle/>
          <a:p>
            <a:r>
              <a:rPr lang="en-US" dirty="0" err="1" smtClean="0">
                <a:solidFill>
                  <a:srgbClr val="FFFF00"/>
                </a:solidFill>
              </a:rPr>
              <a:t>Transdifferentiation</a:t>
            </a:r>
            <a:endParaRPr lang="en-US" dirty="0">
              <a:solidFill>
                <a:srgbClr val="FFFF00"/>
              </a:solidFill>
            </a:endParaRPr>
          </a:p>
        </p:txBody>
      </p:sp>
      <p:sp>
        <p:nvSpPr>
          <p:cNvPr id="10" name="TextBox 9"/>
          <p:cNvSpPr txBox="1"/>
          <p:nvPr/>
        </p:nvSpPr>
        <p:spPr>
          <a:xfrm>
            <a:off x="6324601" y="3276600"/>
            <a:ext cx="1676400" cy="1200329"/>
          </a:xfrm>
          <a:prstGeom prst="rect">
            <a:avLst/>
          </a:prstGeom>
          <a:noFill/>
        </p:spPr>
        <p:txBody>
          <a:bodyPr wrap="square" rtlCol="0">
            <a:spAutoFit/>
          </a:bodyPr>
          <a:lstStyle/>
          <a:p>
            <a:pPr>
              <a:buFont typeface="Arial"/>
              <a:buChar char="•"/>
            </a:pPr>
            <a:r>
              <a:rPr lang="en-US" dirty="0" smtClean="0"/>
              <a:t>Microscopy</a:t>
            </a:r>
          </a:p>
          <a:p>
            <a:pPr>
              <a:buFont typeface="Arial"/>
              <a:buChar char="•"/>
            </a:pPr>
            <a:r>
              <a:rPr lang="en-US" dirty="0" smtClean="0"/>
              <a:t>Cell type and single cell </a:t>
            </a:r>
            <a:r>
              <a:rPr lang="en-US" dirty="0" err="1" smtClean="0"/>
              <a:t>transcriptomics</a:t>
            </a:r>
            <a:endParaRPr lang="en-US" dirty="0"/>
          </a:p>
        </p:txBody>
      </p:sp>
      <p:sp>
        <p:nvSpPr>
          <p:cNvPr id="12" name="TextBox 11"/>
          <p:cNvSpPr txBox="1"/>
          <p:nvPr/>
        </p:nvSpPr>
        <p:spPr>
          <a:xfrm>
            <a:off x="4038600" y="2895600"/>
            <a:ext cx="374822" cy="584776"/>
          </a:xfrm>
          <a:prstGeom prst="rect">
            <a:avLst/>
          </a:prstGeom>
          <a:noFill/>
        </p:spPr>
        <p:txBody>
          <a:bodyPr wrap="none" rtlCol="0">
            <a:spAutoFit/>
          </a:bodyPr>
          <a:lstStyle/>
          <a:p>
            <a:r>
              <a:rPr lang="en-US" sz="3200" dirty="0" smtClean="0"/>
              <a:t>?</a:t>
            </a:r>
            <a:endParaRPr lang="en-US" sz="3200" dirty="0"/>
          </a:p>
        </p:txBody>
      </p:sp>
      <p:sp>
        <p:nvSpPr>
          <p:cNvPr id="18" name="Freeform 17"/>
          <p:cNvSpPr/>
          <p:nvPr/>
        </p:nvSpPr>
        <p:spPr>
          <a:xfrm>
            <a:off x="2540000" y="2781300"/>
            <a:ext cx="3632200" cy="2933700"/>
          </a:xfrm>
          <a:custGeom>
            <a:avLst/>
            <a:gdLst>
              <a:gd name="connsiteX0" fmla="*/ 0 w 3632200"/>
              <a:gd name="connsiteY0" fmla="*/ 0 h 1452033"/>
              <a:gd name="connsiteX1" fmla="*/ 1828800 w 3632200"/>
              <a:gd name="connsiteY1" fmla="*/ 1447800 h 1452033"/>
              <a:gd name="connsiteX2" fmla="*/ 3632200 w 3632200"/>
              <a:gd name="connsiteY2" fmla="*/ 25400 h 1452033"/>
            </a:gdLst>
            <a:ahLst/>
            <a:cxnLst>
              <a:cxn ang="0">
                <a:pos x="connsiteX0" y="connsiteY0"/>
              </a:cxn>
              <a:cxn ang="0">
                <a:pos x="connsiteX1" y="connsiteY1"/>
              </a:cxn>
              <a:cxn ang="0">
                <a:pos x="connsiteX2" y="connsiteY2"/>
              </a:cxn>
            </a:cxnLst>
            <a:rect l="l" t="t" r="r" b="b"/>
            <a:pathLst>
              <a:path w="3632200" h="1452033">
                <a:moveTo>
                  <a:pt x="0" y="0"/>
                </a:moveTo>
                <a:cubicBezTo>
                  <a:pt x="611716" y="721783"/>
                  <a:pt x="1223433" y="1443567"/>
                  <a:pt x="1828800" y="1447800"/>
                </a:cubicBezTo>
                <a:cubicBezTo>
                  <a:pt x="2434167" y="1452033"/>
                  <a:pt x="3632200" y="25400"/>
                  <a:pt x="3632200" y="25400"/>
                </a:cubicBezTo>
              </a:path>
            </a:pathLst>
          </a:custGeom>
          <a:ln w="34925" cap="flat" cmpd="sng" algn="ctr">
            <a:solidFill>
              <a:srgbClr val="FFFF00"/>
            </a:solidFill>
            <a:prstDash val="solid"/>
            <a:round/>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TextBox 18"/>
          <p:cNvSpPr txBox="1"/>
          <p:nvPr/>
        </p:nvSpPr>
        <p:spPr>
          <a:xfrm>
            <a:off x="3231801" y="5802868"/>
            <a:ext cx="2330799" cy="369332"/>
          </a:xfrm>
          <a:prstGeom prst="rect">
            <a:avLst/>
          </a:prstGeom>
          <a:noFill/>
        </p:spPr>
        <p:txBody>
          <a:bodyPr wrap="none" rtlCol="0">
            <a:spAutoFit/>
          </a:bodyPr>
          <a:lstStyle/>
          <a:p>
            <a:r>
              <a:rPr lang="en-US" dirty="0" smtClean="0">
                <a:solidFill>
                  <a:srgbClr val="FFFF00"/>
                </a:solidFill>
              </a:rPr>
              <a:t>Niche Reestablishment</a:t>
            </a:r>
            <a:endParaRPr lang="en-US" dirty="0">
              <a:solidFill>
                <a:srgbClr val="FFFF00"/>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Potential Algae Images</a:t>
            </a:r>
            <a:endParaRPr lang="en-US" dirty="0"/>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1143000"/>
          </a:xfrm>
        </p:spPr>
        <p:txBody>
          <a:bodyPr>
            <a:normAutofit fontScale="90000"/>
          </a:bodyPr>
          <a:lstStyle/>
          <a:p>
            <a:r>
              <a:rPr lang="en-US" dirty="0" smtClean="0"/>
              <a:t>Experimental evolution on lipid content using fluorescence-based selection</a:t>
            </a:r>
            <a:endParaRPr lang="en-US" dirty="0"/>
          </a:p>
        </p:txBody>
      </p:sp>
      <p:sp>
        <p:nvSpPr>
          <p:cNvPr id="3" name="TextBox 2"/>
          <p:cNvSpPr txBox="1"/>
          <p:nvPr/>
        </p:nvSpPr>
        <p:spPr>
          <a:xfrm>
            <a:off x="609600" y="5181600"/>
            <a:ext cx="4070345" cy="923330"/>
          </a:xfrm>
          <a:prstGeom prst="rect">
            <a:avLst/>
          </a:prstGeom>
          <a:noFill/>
        </p:spPr>
        <p:txBody>
          <a:bodyPr wrap="none" rtlCol="0">
            <a:spAutoFit/>
          </a:bodyPr>
          <a:lstStyle/>
          <a:p>
            <a:r>
              <a:rPr lang="en-US" dirty="0" smtClean="0"/>
              <a:t>Ken Birnbaum</a:t>
            </a:r>
          </a:p>
          <a:p>
            <a:r>
              <a:rPr lang="en-US" dirty="0" smtClean="0"/>
              <a:t>Center for Genomics and Systems Biology</a:t>
            </a:r>
          </a:p>
          <a:p>
            <a:r>
              <a:rPr lang="en-US" dirty="0" smtClean="0"/>
              <a:t>New York University</a:t>
            </a:r>
            <a:endParaRPr lang="en-US" dirty="0"/>
          </a:p>
        </p:txBody>
      </p:sp>
      <p:pic>
        <p:nvPicPr>
          <p:cNvPr id="4" name="Picture 3"/>
          <p:cNvPicPr>
            <a:picLocks noChangeAspect="1"/>
          </p:cNvPicPr>
          <p:nvPr/>
        </p:nvPicPr>
        <p:blipFill rotWithShape="1">
          <a:blip r:embed="rId2"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1" t="43161" r="43432"/>
          <a:stretch/>
        </p:blipFill>
        <p:spPr>
          <a:xfrm>
            <a:off x="2514600" y="2819400"/>
            <a:ext cx="1810428" cy="1819108"/>
          </a:xfrm>
          <a:prstGeom prst="rect">
            <a:avLst/>
          </a:prstGeom>
          <a:ln w="38100" cap="sq">
            <a:solidFill>
              <a:schemeClr val="bg1">
                <a:lumMod val="50000"/>
              </a:schemeClr>
            </a:solidFill>
            <a:prstDash val="solid"/>
            <a:miter lim="800000"/>
          </a:ln>
          <a:effectLst>
            <a:outerShdw blurRad="50800" dist="38100" dir="2700000" algn="tl" rotWithShape="0">
              <a:srgbClr val="000000">
                <a:alpha val="43000"/>
              </a:srgbClr>
            </a:outerShdw>
          </a:effectLst>
        </p:spPr>
      </p:pic>
      <p:pic>
        <p:nvPicPr>
          <p:cNvPr id="5" name="Picture 4" descr="facs.jpg"/>
          <p:cNvPicPr>
            <a:picLocks noChangeAspect="1"/>
          </p:cNvPicPr>
          <p:nvPr/>
        </p:nvPicPr>
        <p:blipFill>
          <a:blip r:embed="rId3"/>
          <a:stretch>
            <a:fillRect/>
          </a:stretch>
        </p:blipFill>
        <p:spPr>
          <a:xfrm>
            <a:off x="5410200" y="2895600"/>
            <a:ext cx="3129642" cy="1752600"/>
          </a:xfrm>
          <a:prstGeom prst="rect">
            <a:avLst/>
          </a:prstGeom>
        </p:spPr>
      </p:pic>
      <p:pic>
        <p:nvPicPr>
          <p:cNvPr id="6" name="Picture 5" descr="dropletformation.jpg"/>
          <p:cNvPicPr>
            <a:picLocks noChangeAspect="1"/>
          </p:cNvPicPr>
          <p:nvPr/>
        </p:nvPicPr>
        <p:blipFill>
          <a:blip r:embed="rId4"/>
          <a:stretch>
            <a:fillRect/>
          </a:stretch>
        </p:blipFill>
        <p:spPr>
          <a:xfrm>
            <a:off x="4953000" y="2895600"/>
            <a:ext cx="499386" cy="1689100"/>
          </a:xfrm>
          <a:prstGeom prst="rect">
            <a:avLst/>
          </a:prstGeom>
        </p:spPr>
      </p:pic>
      <p:sp>
        <p:nvSpPr>
          <p:cNvPr id="7" name="TextBox 6"/>
          <p:cNvSpPr txBox="1"/>
          <p:nvPr/>
        </p:nvSpPr>
        <p:spPr>
          <a:xfrm>
            <a:off x="2476555" y="5181600"/>
            <a:ext cx="2095445" cy="369332"/>
          </a:xfrm>
          <a:prstGeom prst="rect">
            <a:avLst/>
          </a:prstGeom>
          <a:noFill/>
        </p:spPr>
        <p:txBody>
          <a:bodyPr wrap="none" rtlCol="0">
            <a:spAutoFit/>
          </a:bodyPr>
          <a:lstStyle/>
          <a:p>
            <a:r>
              <a:rPr lang="en-US" dirty="0" smtClean="0"/>
              <a:t>Keith </a:t>
            </a:r>
            <a:r>
              <a:rPr lang="en-US" dirty="0" err="1" smtClean="0"/>
              <a:t>Arora</a:t>
            </a:r>
            <a:r>
              <a:rPr lang="en-US" dirty="0" smtClean="0"/>
              <a:t>-Williams</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High throughput examination</a:t>
            </a:r>
            <a:endParaRPr lang="en-US" dirty="0"/>
          </a:p>
        </p:txBody>
      </p:sp>
      <p:pic>
        <p:nvPicPr>
          <p:cNvPr id="1027" name="Picture 3"/>
          <p:cNvPicPr>
            <a:picLocks noChangeAspect="1" noChangeArrowheads="1"/>
          </p:cNvPicPr>
          <p:nvPr/>
        </p:nvPicPr>
        <p:blipFill rotWithShape="1">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397" r="10576"/>
          <a:stretch/>
        </p:blipFill>
        <p:spPr bwMode="auto">
          <a:xfrm>
            <a:off x="990600" y="1476736"/>
            <a:ext cx="4178461" cy="41148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Lst>
        </p:spPr>
      </p:pic>
      <p:sp>
        <p:nvSpPr>
          <p:cNvPr id="2" name="Right Arrow 1"/>
          <p:cNvSpPr/>
          <p:nvPr/>
        </p:nvSpPr>
        <p:spPr>
          <a:xfrm>
            <a:off x="2781300" y="5486402"/>
            <a:ext cx="5105400" cy="8092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BODIPY 505/515 Fluorescence</a:t>
            </a:r>
            <a:endParaRPr lang="en-US" dirty="0"/>
          </a:p>
        </p:txBody>
      </p:sp>
      <p:sp>
        <p:nvSpPr>
          <p:cNvPr id="5" name="Up Arrow 4"/>
          <p:cNvSpPr/>
          <p:nvPr/>
        </p:nvSpPr>
        <p:spPr>
          <a:xfrm>
            <a:off x="173621" y="2247901"/>
            <a:ext cx="893179" cy="24384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21221" y="4139625"/>
            <a:ext cx="1197979" cy="584775"/>
          </a:xfrm>
          <a:prstGeom prst="rect">
            <a:avLst/>
          </a:prstGeom>
          <a:solidFill>
            <a:schemeClr val="accent1"/>
          </a:solidFill>
        </p:spPr>
        <p:txBody>
          <a:bodyPr wrap="square" rtlCol="0">
            <a:spAutoFit/>
          </a:bodyPr>
          <a:lstStyle/>
          <a:p>
            <a:pPr algn="ctr"/>
            <a:r>
              <a:rPr lang="en-US" sz="1600" dirty="0" smtClean="0">
                <a:solidFill>
                  <a:schemeClr val="bg1"/>
                </a:solidFill>
              </a:rPr>
              <a:t>Chlorophyll </a:t>
            </a:r>
          </a:p>
          <a:p>
            <a:pPr algn="ctr"/>
            <a:r>
              <a:rPr lang="en-US" sz="1600" dirty="0" err="1" smtClean="0">
                <a:solidFill>
                  <a:schemeClr val="bg1"/>
                </a:solidFill>
              </a:rPr>
              <a:t>Fluoresence</a:t>
            </a:r>
            <a:endParaRPr lang="en-US" sz="1600" dirty="0">
              <a:solidFill>
                <a:schemeClr val="bg1"/>
              </a:solidFill>
            </a:endParaRPr>
          </a:p>
        </p:txBody>
      </p:sp>
      <p:pic>
        <p:nvPicPr>
          <p:cNvPr id="1026" name="Picture 2"/>
          <p:cNvPicPr>
            <a:picLocks noChangeAspect="1" noChangeArrowheads="1"/>
          </p:cNvPicPr>
          <p:nvPr/>
        </p:nvPicPr>
        <p:blipFill rotWithShape="1">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r="7407"/>
          <a:stretch/>
        </p:blipFill>
        <p:spPr bwMode="auto">
          <a:xfrm>
            <a:off x="4889340" y="1371600"/>
            <a:ext cx="3949860" cy="4219936"/>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Lst>
        </p:spPr>
      </p:pic>
      <p:cxnSp>
        <p:nvCxnSpPr>
          <p:cNvPr id="8" name="Straight Connector 7"/>
          <p:cNvCxnSpPr/>
          <p:nvPr/>
        </p:nvCxnSpPr>
        <p:spPr>
          <a:xfrm flipV="1">
            <a:off x="3822540" y="1850140"/>
            <a:ext cx="0" cy="302666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079830" y="1844352"/>
            <a:ext cx="0" cy="302666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3822540" y="1850140"/>
            <a:ext cx="0" cy="302666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079830" y="1844352"/>
            <a:ext cx="0" cy="302666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7696200" y="1850140"/>
            <a:ext cx="0" cy="302666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7010400" y="1850140"/>
            <a:ext cx="0" cy="302666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1" r="43431" b="43160"/>
          <a:stretch/>
        </p:blipFill>
        <p:spPr>
          <a:xfrm>
            <a:off x="3886200" y="1828800"/>
            <a:ext cx="910037" cy="914400"/>
          </a:xfrm>
          <a:prstGeom prst="rect">
            <a:avLst/>
          </a:prstGeom>
          <a:ln w="38100" cap="sq">
            <a:solidFill>
              <a:schemeClr val="bg1">
                <a:lumMod val="50000"/>
              </a:schemeClr>
            </a:solidFill>
            <a:prstDash val="solid"/>
            <a:miter lim="800000"/>
          </a:ln>
          <a:effectLst>
            <a:outerShdw blurRad="50800" dist="38100" dir="2700000" algn="tl" rotWithShape="0">
              <a:srgbClr val="000000">
                <a:alpha val="43000"/>
              </a:srgbClr>
            </a:outerShdw>
          </a:effectLst>
        </p:spPr>
      </p:pic>
      <p:pic>
        <p:nvPicPr>
          <p:cNvPr id="15" name="Picture 14"/>
          <p:cNvPicPr>
            <a:picLocks noChangeAspect="1"/>
          </p:cNvPicPr>
          <p:nvPr/>
        </p:nvPicPr>
        <p:blipFill rotWithShape="1">
          <a:blip r:embed="rId6"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1" t="43161" r="43432"/>
          <a:stretch/>
        </p:blipFill>
        <p:spPr>
          <a:xfrm>
            <a:off x="7620000" y="1828800"/>
            <a:ext cx="985873" cy="990600"/>
          </a:xfrm>
          <a:prstGeom prst="rect">
            <a:avLst/>
          </a:prstGeom>
          <a:ln w="38100" cap="sq">
            <a:solidFill>
              <a:schemeClr val="bg1">
                <a:lumMod val="50000"/>
              </a:schemeClr>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845531038"/>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28160</TotalTime>
  <Words>1510</Words>
  <Application>Microsoft Macintosh PowerPoint</Application>
  <PresentationFormat>On-screen Show (4:3)</PresentationFormat>
  <Paragraphs>196</Paragraphs>
  <Slides>19</Slides>
  <Notes>11</Notes>
  <HiddenSlides>0</HiddenSlides>
  <MMClips>0</MMClips>
  <ScaleCrop>false</ScaleCrop>
  <HeadingPairs>
    <vt:vector size="6" baseType="variant">
      <vt:variant>
        <vt:lpstr>Design Template</vt:lpstr>
      </vt:variant>
      <vt:variant>
        <vt:i4>1</vt:i4>
      </vt:variant>
      <vt:variant>
        <vt:lpstr>Embedded OLE Servers</vt:lpstr>
      </vt:variant>
      <vt:variant>
        <vt:i4>1</vt:i4>
      </vt:variant>
      <vt:variant>
        <vt:lpstr>Slide Titles</vt:lpstr>
      </vt:variant>
      <vt:variant>
        <vt:i4>19</vt:i4>
      </vt:variant>
    </vt:vector>
  </HeadingPairs>
  <TitlesOfParts>
    <vt:vector size="21" baseType="lpstr">
      <vt:lpstr>1_Office Theme</vt:lpstr>
      <vt:lpstr>Image</vt:lpstr>
      <vt:lpstr>Potential Regeneration Images</vt:lpstr>
      <vt:lpstr>Slide 2</vt:lpstr>
      <vt:lpstr>Radial Anatomy</vt:lpstr>
      <vt:lpstr>Slide 4</vt:lpstr>
      <vt:lpstr>Slide 5</vt:lpstr>
      <vt:lpstr>Fate Transformation</vt:lpstr>
      <vt:lpstr>Potential Algae Images</vt:lpstr>
      <vt:lpstr>Experimental evolution on lipid content using fluorescence-based selection</vt:lpstr>
      <vt:lpstr>High throughput examination</vt:lpstr>
      <vt:lpstr>Filtering and Sorting Criterion</vt:lpstr>
      <vt:lpstr>Decoupling TAG Accumulation from Nitrogen Starvation with Adaptive Laboratory Evolution</vt:lpstr>
      <vt:lpstr>Preliminary Results</vt:lpstr>
      <vt:lpstr>Potential Selaginella Images</vt:lpstr>
      <vt:lpstr>Slide 14</vt:lpstr>
      <vt:lpstr>Slide 15</vt:lpstr>
      <vt:lpstr>C. Generation of RNAseq Libraries from Low Input Root and Shoot Meristem Samples  Motivation: What are the transcriptional identities of root/shoot organs in Selaginella?  Setup: Generation of transcriptional profiless of root/shoot organs at key developmental stages</vt:lpstr>
      <vt:lpstr>Slide 17</vt:lpstr>
      <vt:lpstr>Slide 18</vt:lpstr>
      <vt:lpstr>Slide 19</vt:lpstr>
    </vt:vector>
  </TitlesOfParts>
  <LinksUpToDate>false</LinksUpToDate>
  <SharedDoc>false</SharedDoc>
  <HyperlinksChanged>false</HyperlinksChanged>
  <AppVersion>12.0256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aem</dc:creator>
  <cp:lastModifiedBy>Kenneth Birnbaum</cp:lastModifiedBy>
  <cp:revision>457</cp:revision>
  <dcterms:created xsi:type="dcterms:W3CDTF">2014-11-19T20:29:44Z</dcterms:created>
  <dcterms:modified xsi:type="dcterms:W3CDTF">2014-11-19T20:35:32Z</dcterms:modified>
</cp:coreProperties>
</file>